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8" r:id="rId3"/>
    <p:sldId id="277" r:id="rId4"/>
    <p:sldId id="278" r:id="rId5"/>
    <p:sldId id="284" r:id="rId6"/>
    <p:sldId id="279" r:id="rId7"/>
    <p:sldId id="280" r:id="rId8"/>
    <p:sldId id="285" r:id="rId9"/>
    <p:sldId id="281" r:id="rId10"/>
    <p:sldId id="286" r:id="rId11"/>
    <p:sldId id="287" r:id="rId12"/>
    <p:sldId id="329" r:id="rId13"/>
    <p:sldId id="354" r:id="rId14"/>
    <p:sldId id="282" r:id="rId15"/>
    <p:sldId id="288" r:id="rId16"/>
    <p:sldId id="361" r:id="rId17"/>
    <p:sldId id="362" r:id="rId18"/>
    <p:sldId id="360" r:id="rId19"/>
    <p:sldId id="328" r:id="rId20"/>
    <p:sldId id="294" r:id="rId21"/>
    <p:sldId id="295" r:id="rId22"/>
    <p:sldId id="296" r:id="rId23"/>
    <p:sldId id="344" r:id="rId24"/>
    <p:sldId id="345" r:id="rId25"/>
    <p:sldId id="299"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3542"/>
  </p:normalViewPr>
  <p:slideViewPr>
    <p:cSldViewPr snapToGrid="0" snapToObjects="1">
      <p:cViewPr varScale="1">
        <p:scale>
          <a:sx n="109" d="100"/>
          <a:sy n="109" d="100"/>
        </p:scale>
        <p:origin x="2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4/8/20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1</a:t>
            </a:fld>
            <a:endParaRPr lang="en-US"/>
          </a:p>
        </p:txBody>
      </p:sp>
    </p:spTree>
    <p:extLst>
      <p:ext uri="{BB962C8B-B14F-4D97-AF65-F5344CB8AC3E}">
        <p14:creationId xmlns:p14="http://schemas.microsoft.com/office/powerpoint/2010/main" val="273683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22</a:t>
            </a:fld>
            <a:endParaRPr lang="en-US"/>
          </a:p>
        </p:txBody>
      </p:sp>
    </p:spTree>
    <p:extLst>
      <p:ext uri="{BB962C8B-B14F-4D97-AF65-F5344CB8AC3E}">
        <p14:creationId xmlns:p14="http://schemas.microsoft.com/office/powerpoint/2010/main" val="297201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23</a:t>
            </a:fld>
            <a:endParaRPr lang="en-US"/>
          </a:p>
        </p:txBody>
      </p:sp>
    </p:spTree>
    <p:extLst>
      <p:ext uri="{BB962C8B-B14F-4D97-AF65-F5344CB8AC3E}">
        <p14:creationId xmlns:p14="http://schemas.microsoft.com/office/powerpoint/2010/main" val="60772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24</a:t>
            </a:fld>
            <a:endParaRPr lang="en-US"/>
          </a:p>
        </p:txBody>
      </p:sp>
    </p:spTree>
    <p:extLst>
      <p:ext uri="{BB962C8B-B14F-4D97-AF65-F5344CB8AC3E}">
        <p14:creationId xmlns:p14="http://schemas.microsoft.com/office/powerpoint/2010/main" val="340599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25</a:t>
            </a:fld>
            <a:endParaRPr lang="en-US"/>
          </a:p>
        </p:txBody>
      </p:sp>
    </p:spTree>
    <p:extLst>
      <p:ext uri="{BB962C8B-B14F-4D97-AF65-F5344CB8AC3E}">
        <p14:creationId xmlns:p14="http://schemas.microsoft.com/office/powerpoint/2010/main" val="191113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12</a:t>
            </a:fld>
            <a:endParaRPr lang="en-US"/>
          </a:p>
        </p:txBody>
      </p:sp>
    </p:spTree>
    <p:extLst>
      <p:ext uri="{BB962C8B-B14F-4D97-AF65-F5344CB8AC3E}">
        <p14:creationId xmlns:p14="http://schemas.microsoft.com/office/powerpoint/2010/main" val="119870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D02262-9896-C94B-889D-5A445DABF309}" type="slidenum">
              <a:rPr lang="en-US" smtClean="0"/>
              <a:t>13</a:t>
            </a:fld>
            <a:endParaRPr lang="en-US"/>
          </a:p>
        </p:txBody>
      </p:sp>
    </p:spTree>
    <p:extLst>
      <p:ext uri="{BB962C8B-B14F-4D97-AF65-F5344CB8AC3E}">
        <p14:creationId xmlns:p14="http://schemas.microsoft.com/office/powerpoint/2010/main" val="833108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16</a:t>
            </a:fld>
            <a:endParaRPr lang="en-US"/>
          </a:p>
        </p:txBody>
      </p:sp>
    </p:spTree>
    <p:extLst>
      <p:ext uri="{BB962C8B-B14F-4D97-AF65-F5344CB8AC3E}">
        <p14:creationId xmlns:p14="http://schemas.microsoft.com/office/powerpoint/2010/main" val="319907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17</a:t>
            </a:fld>
            <a:endParaRPr lang="en-US"/>
          </a:p>
        </p:txBody>
      </p:sp>
    </p:spTree>
    <p:extLst>
      <p:ext uri="{BB962C8B-B14F-4D97-AF65-F5344CB8AC3E}">
        <p14:creationId xmlns:p14="http://schemas.microsoft.com/office/powerpoint/2010/main" val="135903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18</a:t>
            </a:fld>
            <a:endParaRPr lang="en-US"/>
          </a:p>
        </p:txBody>
      </p:sp>
    </p:spTree>
    <p:extLst>
      <p:ext uri="{BB962C8B-B14F-4D97-AF65-F5344CB8AC3E}">
        <p14:creationId xmlns:p14="http://schemas.microsoft.com/office/powerpoint/2010/main" val="380251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19</a:t>
            </a:fld>
            <a:endParaRPr lang="en-US"/>
          </a:p>
        </p:txBody>
      </p:sp>
    </p:spTree>
    <p:extLst>
      <p:ext uri="{BB962C8B-B14F-4D97-AF65-F5344CB8AC3E}">
        <p14:creationId xmlns:p14="http://schemas.microsoft.com/office/powerpoint/2010/main" val="318171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20</a:t>
            </a:fld>
            <a:endParaRPr lang="en-US"/>
          </a:p>
        </p:txBody>
      </p:sp>
    </p:spTree>
    <p:extLst>
      <p:ext uri="{BB962C8B-B14F-4D97-AF65-F5344CB8AC3E}">
        <p14:creationId xmlns:p14="http://schemas.microsoft.com/office/powerpoint/2010/main" val="200744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21</a:t>
            </a:fld>
            <a:endParaRPr lang="en-US"/>
          </a:p>
        </p:txBody>
      </p:sp>
    </p:spTree>
    <p:extLst>
      <p:ext uri="{BB962C8B-B14F-4D97-AF65-F5344CB8AC3E}">
        <p14:creationId xmlns:p14="http://schemas.microsoft.com/office/powerpoint/2010/main" val="27008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4/8/20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4/8/20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microsoft.com/office/2007/relationships/hdphoto" Target="../media/hdphoto1.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com/Inferring-Phylogenies-Joseph-Felsenstein/dp/0878931775" TargetMode="External"/><Relationship Id="rId2" Type="http://schemas.openxmlformats.org/officeDocument/2006/relationships/hyperlink" Target="https://cran.r-project.org/web/views/Phylogenetic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6700" dirty="0"/>
              <a:t>Species as </a:t>
            </a:r>
            <a:r>
              <a:rPr lang="en-US" sz="6700" dirty="0" err="1"/>
              <a:t>datapoints</a:t>
            </a:r>
            <a:br>
              <a:rPr lang="en-US" sz="6700" dirty="0"/>
            </a:br>
            <a:r>
              <a:rPr lang="en-US" sz="4900" dirty="0"/>
              <a:t>Comparative Methods </a:t>
            </a:r>
            <a:br>
              <a:rPr lang="en-US" sz="4900" dirty="0"/>
            </a:br>
            <a:r>
              <a:rPr lang="en-US" sz="4000" dirty="0"/>
              <a:t>Biology 683</a:t>
            </a:r>
            <a:br>
              <a:rPr lang="en-US" sz="4000" dirty="0"/>
            </a:br>
            <a:br>
              <a:rPr lang="en-US" sz="4000" dirty="0"/>
            </a:br>
            <a:br>
              <a:rPr lang="en-US" sz="4000" dirty="0"/>
            </a:br>
            <a:br>
              <a:rPr lang="en-US" sz="4000" dirty="0"/>
            </a:br>
            <a:br>
              <a:rPr lang="en-US" sz="4000" dirty="0"/>
            </a:br>
            <a:br>
              <a:rPr lang="en-US" sz="4000" dirty="0"/>
            </a:br>
            <a:r>
              <a:rPr lang="en-US" sz="2800" dirty="0"/>
              <a:t>Heath Blackmon</a:t>
            </a:r>
          </a:p>
        </p:txBody>
      </p:sp>
      <p:pic>
        <p:nvPicPr>
          <p:cNvPr id="4" name="Picture 3">
            <a:extLst>
              <a:ext uri="{FF2B5EF4-FFF2-40B4-BE49-F238E27FC236}">
                <a16:creationId xmlns:a16="http://schemas.microsoft.com/office/drawing/2014/main" id="{C88D28BB-A2B3-A643-97DB-54EB027BD5B7}"/>
              </a:ext>
            </a:extLst>
          </p:cNvPr>
          <p:cNvPicPr>
            <a:picLocks noChangeAspect="1"/>
          </p:cNvPicPr>
          <p:nvPr/>
        </p:nvPicPr>
        <p:blipFill>
          <a:blip r:embed="rId3"/>
          <a:stretch>
            <a:fillRect/>
          </a:stretch>
        </p:blipFill>
        <p:spPr>
          <a:xfrm>
            <a:off x="8498609" y="1871389"/>
            <a:ext cx="2893739" cy="3528950"/>
          </a:xfrm>
          <a:prstGeom prst="rect">
            <a:avLst/>
          </a:prstGeom>
        </p:spPr>
      </p:pic>
      <p:sp>
        <p:nvSpPr>
          <p:cNvPr id="5" name="TextBox 4">
            <a:extLst>
              <a:ext uri="{FF2B5EF4-FFF2-40B4-BE49-F238E27FC236}">
                <a16:creationId xmlns:a16="http://schemas.microsoft.com/office/drawing/2014/main" id="{3F66097B-A147-F540-8EBE-AC06C66E7051}"/>
              </a:ext>
            </a:extLst>
          </p:cNvPr>
          <p:cNvSpPr txBox="1"/>
          <p:nvPr/>
        </p:nvSpPr>
        <p:spPr>
          <a:xfrm>
            <a:off x="9146445" y="5400339"/>
            <a:ext cx="1598066" cy="369332"/>
          </a:xfrm>
          <a:prstGeom prst="rect">
            <a:avLst/>
          </a:prstGeom>
          <a:noFill/>
        </p:spPr>
        <p:txBody>
          <a:bodyPr wrap="none" rtlCol="0">
            <a:spAutoFit/>
          </a:bodyPr>
          <a:lstStyle/>
          <a:p>
            <a:r>
              <a:rPr lang="en-US" dirty="0"/>
              <a:t>Joe </a:t>
            </a:r>
            <a:r>
              <a:rPr lang="en-US" dirty="0" err="1"/>
              <a:t>Felsenstein</a:t>
            </a:r>
            <a:endParaRPr lang="en-US" dirty="0"/>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with chromosomes</a:t>
            </a:r>
          </a:p>
        </p:txBody>
      </p:sp>
      <p:pic>
        <p:nvPicPr>
          <p:cNvPr id="36" name="Picture 35">
            <a:extLst>
              <a:ext uri="{FF2B5EF4-FFF2-40B4-BE49-F238E27FC236}">
                <a16:creationId xmlns:a16="http://schemas.microsoft.com/office/drawing/2014/main" id="{BA5C9BDC-79AF-1F49-8C75-B746CA3A8496}"/>
              </a:ext>
            </a:extLst>
          </p:cNvPr>
          <p:cNvPicPr>
            <a:picLocks noChangeAspect="1"/>
          </p:cNvPicPr>
          <p:nvPr/>
        </p:nvPicPr>
        <p:blipFill rotWithShape="1">
          <a:blip r:embed="rId2"/>
          <a:srcRect l="31776" t="41754" r="38421" b="27369"/>
          <a:stretch/>
        </p:blipFill>
        <p:spPr>
          <a:xfrm>
            <a:off x="3512672" y="1347534"/>
            <a:ext cx="8381912" cy="4884823"/>
          </a:xfrm>
          <a:prstGeom prst="rect">
            <a:avLst/>
          </a:prstGeom>
        </p:spPr>
      </p:pic>
      <p:pic>
        <p:nvPicPr>
          <p:cNvPr id="37" name="Picture 36">
            <a:extLst>
              <a:ext uri="{FF2B5EF4-FFF2-40B4-BE49-F238E27FC236}">
                <a16:creationId xmlns:a16="http://schemas.microsoft.com/office/drawing/2014/main" id="{A0CBEA14-3778-6048-A688-BB8440BF2FB6}"/>
              </a:ext>
            </a:extLst>
          </p:cNvPr>
          <p:cNvPicPr>
            <a:picLocks noChangeAspect="1"/>
          </p:cNvPicPr>
          <p:nvPr/>
        </p:nvPicPr>
        <p:blipFill rotWithShape="1">
          <a:blip r:embed="rId3"/>
          <a:srcRect r="6909"/>
          <a:stretch/>
        </p:blipFill>
        <p:spPr>
          <a:xfrm>
            <a:off x="240681" y="2444751"/>
            <a:ext cx="2020862" cy="2212194"/>
          </a:xfrm>
          <a:prstGeom prst="rect">
            <a:avLst/>
          </a:prstGeom>
        </p:spPr>
      </p:pic>
      <p:sp>
        <p:nvSpPr>
          <p:cNvPr id="38" name="TextBox 37">
            <a:extLst>
              <a:ext uri="{FF2B5EF4-FFF2-40B4-BE49-F238E27FC236}">
                <a16:creationId xmlns:a16="http://schemas.microsoft.com/office/drawing/2014/main" id="{FF80E84F-6FAE-8942-848D-4C00FE251146}"/>
              </a:ext>
            </a:extLst>
          </p:cNvPr>
          <p:cNvSpPr txBox="1"/>
          <p:nvPr/>
        </p:nvSpPr>
        <p:spPr>
          <a:xfrm>
            <a:off x="2201583" y="2399781"/>
            <a:ext cx="418704" cy="2954655"/>
          </a:xfrm>
          <a:prstGeom prst="rect">
            <a:avLst/>
          </a:prstGeom>
          <a:noFill/>
        </p:spPr>
        <p:txBody>
          <a:bodyPr wrap="none" rtlCol="0">
            <a:spAutoFit/>
          </a:bodyPr>
          <a:lstStyle/>
          <a:p>
            <a:r>
              <a:rPr lang="en-US" dirty="0"/>
              <a:t>10</a:t>
            </a:r>
          </a:p>
          <a:p>
            <a:endParaRPr lang="en-US" sz="2800" dirty="0"/>
          </a:p>
          <a:p>
            <a:r>
              <a:rPr lang="en-US" dirty="0"/>
              <a:t>11</a:t>
            </a:r>
          </a:p>
          <a:p>
            <a:endParaRPr lang="en-US" dirty="0"/>
          </a:p>
          <a:p>
            <a:r>
              <a:rPr lang="en-US" dirty="0"/>
              <a:t>22</a:t>
            </a:r>
          </a:p>
          <a:p>
            <a:endParaRPr lang="en-US" sz="3200" dirty="0"/>
          </a:p>
          <a:p>
            <a:r>
              <a:rPr lang="en-US" dirty="0"/>
              <a:t>23</a:t>
            </a:r>
          </a:p>
          <a:p>
            <a:endParaRPr lang="en-US" dirty="0"/>
          </a:p>
          <a:p>
            <a:endParaRPr lang="en-US" dirty="0"/>
          </a:p>
        </p:txBody>
      </p:sp>
    </p:spTree>
    <p:extLst>
      <p:ext uri="{BB962C8B-B14F-4D97-AF65-F5344CB8AC3E}">
        <p14:creationId xmlns:p14="http://schemas.microsoft.com/office/powerpoint/2010/main" val="22508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with chromosomes</a:t>
            </a:r>
          </a:p>
        </p:txBody>
      </p:sp>
      <p:sp>
        <p:nvSpPr>
          <p:cNvPr id="3" name="TextBox 2">
            <a:extLst>
              <a:ext uri="{FF2B5EF4-FFF2-40B4-BE49-F238E27FC236}">
                <a16:creationId xmlns:a16="http://schemas.microsoft.com/office/drawing/2014/main" id="{503A1286-6C2D-BB48-947E-A7EF0D1A7F9D}"/>
              </a:ext>
            </a:extLst>
          </p:cNvPr>
          <p:cNvSpPr txBox="1"/>
          <p:nvPr/>
        </p:nvSpPr>
        <p:spPr>
          <a:xfrm>
            <a:off x="890338" y="1242985"/>
            <a:ext cx="8157410" cy="1015663"/>
          </a:xfrm>
          <a:prstGeom prst="rect">
            <a:avLst/>
          </a:prstGeom>
          <a:noFill/>
        </p:spPr>
        <p:txBody>
          <a:bodyPr wrap="square" rtlCol="0">
            <a:spAutoFit/>
          </a:bodyPr>
          <a:lstStyle/>
          <a:p>
            <a:r>
              <a:rPr lang="en-US" sz="2000" dirty="0"/>
              <a:t>With process based models we are usually interested in the parameters of the model and do model comparison to find the best model or Bayesian analyses where we compare parameters in the model</a:t>
            </a:r>
          </a:p>
        </p:txBody>
      </p:sp>
      <p:pic>
        <p:nvPicPr>
          <p:cNvPr id="5" name="Picture 4">
            <a:extLst>
              <a:ext uri="{FF2B5EF4-FFF2-40B4-BE49-F238E27FC236}">
                <a16:creationId xmlns:a16="http://schemas.microsoft.com/office/drawing/2014/main" id="{32E8C47E-8BB8-344D-BC00-92BBD14CD7C9}"/>
              </a:ext>
            </a:extLst>
          </p:cNvPr>
          <p:cNvPicPr>
            <a:picLocks noChangeAspect="1"/>
          </p:cNvPicPr>
          <p:nvPr/>
        </p:nvPicPr>
        <p:blipFill>
          <a:blip r:embed="rId2"/>
          <a:stretch>
            <a:fillRect/>
          </a:stretch>
        </p:blipFill>
        <p:spPr>
          <a:xfrm>
            <a:off x="890338" y="2753968"/>
            <a:ext cx="4203700" cy="3695700"/>
          </a:xfrm>
          <a:prstGeom prst="rect">
            <a:avLst/>
          </a:prstGeom>
        </p:spPr>
      </p:pic>
      <p:pic>
        <p:nvPicPr>
          <p:cNvPr id="9" name="Picture 8">
            <a:extLst>
              <a:ext uri="{FF2B5EF4-FFF2-40B4-BE49-F238E27FC236}">
                <a16:creationId xmlns:a16="http://schemas.microsoft.com/office/drawing/2014/main" id="{50046D40-6467-D54A-843B-BBD8FED27518}"/>
              </a:ext>
            </a:extLst>
          </p:cNvPr>
          <p:cNvPicPr>
            <a:picLocks noChangeAspect="1"/>
          </p:cNvPicPr>
          <p:nvPr/>
        </p:nvPicPr>
        <p:blipFill rotWithShape="1">
          <a:blip r:embed="rId3"/>
          <a:srcRect l="31776" t="41754" r="38421" b="27369"/>
          <a:stretch/>
        </p:blipFill>
        <p:spPr>
          <a:xfrm>
            <a:off x="5311037" y="2928351"/>
            <a:ext cx="5430608" cy="3164858"/>
          </a:xfrm>
          <a:prstGeom prst="rect">
            <a:avLst/>
          </a:prstGeom>
        </p:spPr>
      </p:pic>
    </p:spTree>
    <p:extLst>
      <p:ext uri="{BB962C8B-B14F-4D97-AF65-F5344CB8AC3E}">
        <p14:creationId xmlns:p14="http://schemas.microsoft.com/office/powerpoint/2010/main" val="2491645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2470" y="1656690"/>
            <a:ext cx="2523434" cy="646331"/>
          </a:xfrm>
          <a:prstGeom prst="rect">
            <a:avLst/>
          </a:prstGeom>
          <a:noFill/>
        </p:spPr>
        <p:txBody>
          <a:bodyPr wrap="none" rtlCol="0">
            <a:spAutoFit/>
          </a:bodyPr>
          <a:lstStyle/>
          <a:p>
            <a:r>
              <a:rPr lang="en-US" i="1" dirty="0"/>
              <a:t>Single parameter:</a:t>
            </a:r>
          </a:p>
          <a:p>
            <a:r>
              <a:rPr lang="en-US" i="1" dirty="0"/>
              <a:t>σ</a:t>
            </a:r>
            <a:r>
              <a:rPr lang="en-US" i="1" baseline="30000" dirty="0"/>
              <a:t>2</a:t>
            </a:r>
            <a:r>
              <a:rPr lang="en-US" i="1" dirty="0"/>
              <a:t> the “drift” parameter</a:t>
            </a:r>
          </a:p>
        </p:txBody>
      </p:sp>
      <p:sp>
        <p:nvSpPr>
          <p:cNvPr id="13" name="TextBox 12"/>
          <p:cNvSpPr txBox="1"/>
          <p:nvPr/>
        </p:nvSpPr>
        <p:spPr>
          <a:xfrm>
            <a:off x="1761370" y="6358969"/>
            <a:ext cx="1454244" cy="307777"/>
          </a:xfrm>
          <a:prstGeom prst="rect">
            <a:avLst/>
          </a:prstGeom>
          <a:noFill/>
        </p:spPr>
        <p:txBody>
          <a:bodyPr wrap="none" rtlCol="0">
            <a:spAutoFit/>
          </a:bodyPr>
          <a:lstStyle/>
          <a:p>
            <a:r>
              <a:rPr lang="en-US" sz="1400" dirty="0"/>
              <a:t>From Revell 2008</a:t>
            </a:r>
          </a:p>
        </p:txBody>
      </p:sp>
      <p:pic>
        <p:nvPicPr>
          <p:cNvPr id="9" name="Picture 8" descr="tree 4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2508250"/>
            <a:ext cx="1905000" cy="1905000"/>
          </a:xfrm>
          <a:prstGeom prst="rect">
            <a:avLst/>
          </a:prstGeom>
        </p:spPr>
      </p:pic>
      <p:pic>
        <p:nvPicPr>
          <p:cNvPr id="11" name="Picture 10" descr="tree 4 .png"/>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6040831" y="2508250"/>
            <a:ext cx="1905000" cy="1905000"/>
          </a:xfrm>
          <a:prstGeom prst="rect">
            <a:avLst/>
          </a:prstGeom>
        </p:spPr>
      </p:pic>
      <p:sp>
        <p:nvSpPr>
          <p:cNvPr id="14" name="TextBox 13"/>
          <p:cNvSpPr txBox="1"/>
          <p:nvPr/>
        </p:nvSpPr>
        <p:spPr>
          <a:xfrm>
            <a:off x="8088707" y="3270250"/>
            <a:ext cx="437477" cy="369332"/>
          </a:xfrm>
          <a:prstGeom prst="rect">
            <a:avLst/>
          </a:prstGeom>
          <a:noFill/>
        </p:spPr>
        <p:txBody>
          <a:bodyPr wrap="none" rtlCol="0">
            <a:spAutoFit/>
          </a:bodyPr>
          <a:lstStyle/>
          <a:p>
            <a:r>
              <a:rPr lang="en-US" dirty="0"/>
              <a:t>vs.</a:t>
            </a:r>
          </a:p>
        </p:txBody>
      </p:sp>
      <p:sp>
        <p:nvSpPr>
          <p:cNvPr id="15" name="Rectangle 14"/>
          <p:cNvSpPr/>
          <p:nvPr/>
        </p:nvSpPr>
        <p:spPr>
          <a:xfrm>
            <a:off x="6840752" y="4413250"/>
            <a:ext cx="386644" cy="369332"/>
          </a:xfrm>
          <a:prstGeom prst="rect">
            <a:avLst/>
          </a:prstGeom>
        </p:spPr>
        <p:txBody>
          <a:bodyPr wrap="none">
            <a:spAutoFit/>
          </a:bodyPr>
          <a:lstStyle/>
          <a:p>
            <a:r>
              <a:rPr lang="en-US" i="1" dirty="0"/>
              <a:t>σ</a:t>
            </a:r>
            <a:r>
              <a:rPr lang="en-US" i="1" baseline="30000" dirty="0"/>
              <a:t>2</a:t>
            </a:r>
            <a:endParaRPr lang="en-US" baseline="-25000" dirty="0"/>
          </a:p>
        </p:txBody>
      </p:sp>
      <p:sp>
        <p:nvSpPr>
          <p:cNvPr id="16" name="Rectangle 15"/>
          <p:cNvSpPr/>
          <p:nvPr/>
        </p:nvSpPr>
        <p:spPr>
          <a:xfrm>
            <a:off x="9283376" y="4413250"/>
            <a:ext cx="1130624" cy="369332"/>
          </a:xfrm>
          <a:prstGeom prst="rect">
            <a:avLst/>
          </a:prstGeom>
        </p:spPr>
        <p:txBody>
          <a:bodyPr wrap="square">
            <a:spAutoFit/>
          </a:bodyPr>
          <a:lstStyle/>
          <a:p>
            <a:r>
              <a:rPr lang="en-US" i="1" dirty="0">
                <a:solidFill>
                  <a:srgbClr val="FF0000"/>
                </a:solidFill>
              </a:rPr>
              <a:t>σ</a:t>
            </a:r>
            <a:r>
              <a:rPr lang="en-US" i="1" baseline="30000" dirty="0">
                <a:solidFill>
                  <a:srgbClr val="FF0000"/>
                </a:solidFill>
              </a:rPr>
              <a:t>2</a:t>
            </a:r>
            <a:r>
              <a:rPr lang="en-US" i="1" baseline="-25000" dirty="0">
                <a:solidFill>
                  <a:srgbClr val="FF0000"/>
                </a:solidFill>
              </a:rPr>
              <a:t>  </a:t>
            </a:r>
            <a:r>
              <a:rPr lang="en-US" i="1" baseline="-25000" dirty="0"/>
              <a:t> </a:t>
            </a:r>
            <a:r>
              <a:rPr lang="en-US" i="1" dirty="0"/>
              <a:t>&amp;  σ</a:t>
            </a:r>
            <a:r>
              <a:rPr lang="en-US" i="1" baseline="30000" dirty="0"/>
              <a:t>2</a:t>
            </a:r>
            <a:endParaRPr lang="en-US" baseline="-25000" dirty="0"/>
          </a:p>
        </p:txBody>
      </p:sp>
      <p:pic>
        <p:nvPicPr>
          <p:cNvPr id="12" name="Picture 11" descr="Screen Shot 2014-03-30 at 4.52.15 PM.png"/>
          <p:cNvPicPr>
            <a:picLocks noChangeAspect="1"/>
          </p:cNvPicPr>
          <p:nvPr/>
        </p:nvPicPr>
        <p:blipFill rotWithShape="1">
          <a:blip r:embed="rId4">
            <a:extLst>
              <a:ext uri="{28A0092B-C50C-407E-A947-70E740481C1C}">
                <a14:useLocalDpi xmlns:a14="http://schemas.microsoft.com/office/drawing/2010/main" val="0"/>
              </a:ext>
            </a:extLst>
          </a:blip>
          <a:srcRect t="37694" b="34047"/>
          <a:stretch/>
        </p:blipFill>
        <p:spPr>
          <a:xfrm>
            <a:off x="1761371" y="3270251"/>
            <a:ext cx="3743609" cy="1372306"/>
          </a:xfrm>
          <a:prstGeom prst="rect">
            <a:avLst/>
          </a:prstGeom>
        </p:spPr>
      </p:pic>
      <p:pic>
        <p:nvPicPr>
          <p:cNvPr id="18" name="Picture 17" descr="Screen Shot 2014-03-30 at 4.52.15 PM.png"/>
          <p:cNvPicPr>
            <a:picLocks noChangeAspect="1"/>
          </p:cNvPicPr>
          <p:nvPr/>
        </p:nvPicPr>
        <p:blipFill rotWithShape="1">
          <a:blip r:embed="rId4">
            <a:extLst>
              <a:ext uri="{28A0092B-C50C-407E-A947-70E740481C1C}">
                <a14:useLocalDpi xmlns:a14="http://schemas.microsoft.com/office/drawing/2010/main" val="0"/>
              </a:ext>
            </a:extLst>
          </a:blip>
          <a:srcRect t="67539"/>
          <a:stretch/>
        </p:blipFill>
        <p:spPr>
          <a:xfrm>
            <a:off x="1761371" y="4782582"/>
            <a:ext cx="3743609" cy="1576386"/>
          </a:xfrm>
          <a:prstGeom prst="rect">
            <a:avLst/>
          </a:prstGeom>
        </p:spPr>
      </p:pic>
      <p:pic>
        <p:nvPicPr>
          <p:cNvPr id="2" name="Picture 1" descr="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843" y="1290663"/>
            <a:ext cx="3755136" cy="1621536"/>
          </a:xfrm>
          <a:prstGeom prst="rect">
            <a:avLst/>
          </a:prstGeom>
        </p:spPr>
      </p:pic>
      <p:sp>
        <p:nvSpPr>
          <p:cNvPr id="19"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Example from beetles</a:t>
            </a:r>
          </a:p>
        </p:txBody>
      </p:sp>
    </p:spTree>
    <p:extLst>
      <p:ext uri="{BB962C8B-B14F-4D97-AF65-F5344CB8AC3E}">
        <p14:creationId xmlns:p14="http://schemas.microsoft.com/office/powerpoint/2010/main" val="10038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tree 9 .png"/>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1741698" y="2587212"/>
            <a:ext cx="2341994" cy="2349786"/>
          </a:xfrm>
          <a:prstGeom prst="rect">
            <a:avLst/>
          </a:prstGeom>
        </p:spPr>
      </p:pic>
      <p:grpSp>
        <p:nvGrpSpPr>
          <p:cNvPr id="23" name="Group 22"/>
          <p:cNvGrpSpPr/>
          <p:nvPr/>
        </p:nvGrpSpPr>
        <p:grpSpPr>
          <a:xfrm>
            <a:off x="3859354" y="2306021"/>
            <a:ext cx="2900902" cy="3035903"/>
            <a:chOff x="-4257370" y="1607199"/>
            <a:chExt cx="4571370" cy="4768248"/>
          </a:xfrm>
        </p:grpSpPr>
        <p:grpSp>
          <p:nvGrpSpPr>
            <p:cNvPr id="19" name="Group 18"/>
            <p:cNvGrpSpPr/>
            <p:nvPr/>
          </p:nvGrpSpPr>
          <p:grpSpPr>
            <a:xfrm>
              <a:off x="-3903849" y="1607199"/>
              <a:ext cx="4217849" cy="4768248"/>
              <a:chOff x="-3407128" y="274638"/>
              <a:chExt cx="4217849" cy="4768248"/>
            </a:xfrm>
          </p:grpSpPr>
          <p:sp>
            <p:nvSpPr>
              <p:cNvPr id="4" name="Rectangle 3"/>
              <p:cNvSpPr/>
              <p:nvPr/>
            </p:nvSpPr>
            <p:spPr>
              <a:xfrm>
                <a:off x="-3407128" y="274638"/>
                <a:ext cx="4217849" cy="47682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ee 9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98" y="716283"/>
                <a:ext cx="3690619" cy="3690619"/>
              </a:xfrm>
              <a:prstGeom prst="rect">
                <a:avLst/>
              </a:prstGeom>
            </p:spPr>
          </p:pic>
        </p:grpSp>
        <p:sp>
          <p:nvSpPr>
            <p:cNvPr id="21" name="Rectangle 20"/>
            <p:cNvSpPr/>
            <p:nvPr/>
          </p:nvSpPr>
          <p:spPr>
            <a:xfrm>
              <a:off x="-4257370" y="2242463"/>
              <a:ext cx="200508" cy="1838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4257370" y="2595771"/>
              <a:ext cx="200508" cy="18382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 name="Title 2"/>
          <p:cNvSpPr>
            <a:spLocks noGrp="1"/>
          </p:cNvSpPr>
          <p:nvPr>
            <p:ph type="title"/>
          </p:nvPr>
        </p:nvSpPr>
        <p:spPr>
          <a:xfrm>
            <a:off x="1981200" y="534750"/>
            <a:ext cx="8229600" cy="1143000"/>
          </a:xfrm>
        </p:spPr>
        <p:txBody>
          <a:bodyPr>
            <a:noAutofit/>
          </a:bodyPr>
          <a:lstStyle/>
          <a:p>
            <a:r>
              <a:rPr lang="en-US" sz="2800" dirty="0"/>
              <a:t>Effect of wing loss on rate of chromosome evolution</a:t>
            </a:r>
          </a:p>
        </p:txBody>
      </p:sp>
      <p:grpSp>
        <p:nvGrpSpPr>
          <p:cNvPr id="25" name="Group 24"/>
          <p:cNvGrpSpPr/>
          <p:nvPr/>
        </p:nvGrpSpPr>
        <p:grpSpPr>
          <a:xfrm>
            <a:off x="6887934" y="2691280"/>
            <a:ext cx="3780066" cy="4221608"/>
            <a:chOff x="5363934" y="1623062"/>
            <a:chExt cx="3780066" cy="4221608"/>
          </a:xfrm>
        </p:grpSpPr>
        <p:sp>
          <p:nvSpPr>
            <p:cNvPr id="15" name="Rectangle 14"/>
            <p:cNvSpPr/>
            <p:nvPr/>
          </p:nvSpPr>
          <p:spPr>
            <a:xfrm>
              <a:off x="6382493" y="1623062"/>
              <a:ext cx="2080968" cy="584776"/>
            </a:xfrm>
            <a:prstGeom prst="rect">
              <a:avLst/>
            </a:prstGeom>
          </p:spPr>
          <p:txBody>
            <a:bodyPr wrap="square">
              <a:spAutoFit/>
            </a:bodyPr>
            <a:lstStyle/>
            <a:p>
              <a:r>
                <a:rPr lang="en-US" sz="1600" dirty="0">
                  <a:solidFill>
                    <a:srgbClr val="000000"/>
                  </a:solidFill>
                  <a:latin typeface="Arial"/>
                  <a:ea typeface="Wingdings"/>
                  <a:cs typeface="Arial"/>
                  <a:sym typeface="Wingdings"/>
                </a:rPr>
                <a:t>Winged </a:t>
              </a:r>
              <a:r>
                <a:rPr lang="en-US" sz="1600" dirty="0">
                  <a:solidFill>
                    <a:srgbClr val="000000"/>
                  </a:solidFill>
                </a:rPr>
                <a:t>σ</a:t>
              </a:r>
              <a:r>
                <a:rPr lang="en-US" sz="1600" baseline="30000" dirty="0">
                  <a:solidFill>
                    <a:srgbClr val="000000"/>
                  </a:solidFill>
                </a:rPr>
                <a:t>2 </a:t>
              </a:r>
              <a:r>
                <a:rPr lang="en-US" sz="1600" dirty="0">
                  <a:solidFill>
                    <a:srgbClr val="000000"/>
                  </a:solidFill>
                </a:rPr>
                <a:t>= 1.5    </a:t>
              </a:r>
              <a:r>
                <a:rPr lang="en-US" sz="1600" dirty="0">
                  <a:solidFill>
                    <a:srgbClr val="000000"/>
                  </a:solidFill>
                  <a:latin typeface="Arial"/>
                  <a:ea typeface="Wingdings"/>
                  <a:cs typeface="Arial"/>
                  <a:sym typeface="Wingdings"/>
                </a:rPr>
                <a:t>Wingless </a:t>
              </a:r>
              <a:r>
                <a:rPr lang="en-US" sz="1600" dirty="0">
                  <a:solidFill>
                    <a:srgbClr val="000000"/>
                  </a:solidFill>
                </a:rPr>
                <a:t>σ</a:t>
              </a:r>
              <a:r>
                <a:rPr lang="en-US" sz="1600" baseline="30000" dirty="0">
                  <a:solidFill>
                    <a:srgbClr val="000000"/>
                  </a:solidFill>
                </a:rPr>
                <a:t>2 </a:t>
              </a:r>
              <a:r>
                <a:rPr lang="en-US" sz="1600" dirty="0">
                  <a:solidFill>
                    <a:srgbClr val="000000"/>
                  </a:solidFill>
                </a:rPr>
                <a:t>= 9.1</a:t>
              </a:r>
              <a:endParaRPr lang="en-US" sz="1600" dirty="0">
                <a:solidFill>
                  <a:srgbClr val="000000"/>
                </a:solidFill>
                <a:latin typeface="Arial"/>
                <a:cs typeface="Arial"/>
              </a:endParaRPr>
            </a:p>
          </p:txBody>
        </p:sp>
        <p:pic>
          <p:nvPicPr>
            <p:cNvPr id="17" name="Picture 16" descr="Macintosh HD:Users:hlb7922:Desktop:Dropbox:papers:chrom.num:data and analysis:not-cherry:genera.analysis:all.genera:Rplot05.eps"/>
            <p:cNvPicPr/>
            <p:nvPr/>
          </p:nvPicPr>
          <p:blipFill rotWithShape="1">
            <a:blip r:embed="rId4">
              <a:extLst>
                <a:ext uri="{28A0092B-C50C-407E-A947-70E740481C1C}">
                  <a14:useLocalDpi xmlns:a14="http://schemas.microsoft.com/office/drawing/2010/main" val="0"/>
                </a:ext>
              </a:extLst>
            </a:blip>
            <a:srcRect t="6705" r="47876" b="50369"/>
            <a:stretch/>
          </p:blipFill>
          <p:spPr bwMode="auto">
            <a:xfrm>
              <a:off x="5363934" y="2313290"/>
              <a:ext cx="3780066" cy="3531380"/>
            </a:xfrm>
            <a:prstGeom prst="rect">
              <a:avLst/>
            </a:prstGeom>
            <a:noFill/>
            <a:ln>
              <a:noFill/>
            </a:ln>
            <a:extLst>
              <a:ext uri="{53640926-AAD7-44d8-BBD7-CCE9431645EC}">
                <a14:shadowObscured xmlns="" xmlns:a14="http://schemas.microsoft.com/office/drawing/2010/main"/>
              </a:ext>
            </a:extLst>
          </p:spPr>
        </p:pic>
      </p:grpSp>
      <p:sp>
        <p:nvSpPr>
          <p:cNvPr id="2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Example from beetles</a:t>
            </a:r>
          </a:p>
        </p:txBody>
      </p:sp>
      <p:sp>
        <p:nvSpPr>
          <p:cNvPr id="6" name="TextBox 5"/>
          <p:cNvSpPr txBox="1"/>
          <p:nvPr/>
        </p:nvSpPr>
        <p:spPr>
          <a:xfrm>
            <a:off x="7416124" y="1554057"/>
            <a:ext cx="2936253" cy="646331"/>
          </a:xfrm>
          <a:prstGeom prst="rect">
            <a:avLst/>
          </a:prstGeom>
          <a:noFill/>
        </p:spPr>
        <p:txBody>
          <a:bodyPr wrap="none" rtlCol="0">
            <a:spAutoFit/>
          </a:bodyPr>
          <a:lstStyle/>
          <a:p>
            <a:pPr algn="ctr"/>
            <a:r>
              <a:rPr lang="en-US" dirty="0"/>
              <a:t>2 rate model preferred on all </a:t>
            </a:r>
          </a:p>
          <a:p>
            <a:pPr algn="ctr"/>
            <a:r>
              <a:rPr lang="en-US" dirty="0"/>
              <a:t>500 trees max p-</a:t>
            </a:r>
            <a:r>
              <a:rPr lang="en-US" dirty="0" err="1"/>
              <a:t>val</a:t>
            </a:r>
            <a:r>
              <a:rPr lang="en-US" dirty="0"/>
              <a:t> &lt; 0.01  </a:t>
            </a:r>
          </a:p>
        </p:txBody>
      </p:sp>
      <p:sp>
        <p:nvSpPr>
          <p:cNvPr id="13" name="TextBox 12"/>
          <p:cNvSpPr txBox="1"/>
          <p:nvPr/>
        </p:nvSpPr>
        <p:spPr>
          <a:xfrm>
            <a:off x="3930709" y="2622612"/>
            <a:ext cx="1131546" cy="507831"/>
          </a:xfrm>
          <a:prstGeom prst="rect">
            <a:avLst/>
          </a:prstGeom>
          <a:noFill/>
        </p:spPr>
        <p:txBody>
          <a:bodyPr wrap="square" rtlCol="0">
            <a:spAutoFit/>
          </a:bodyPr>
          <a:lstStyle/>
          <a:p>
            <a:r>
              <a:rPr lang="en-US" sz="1200" dirty="0"/>
              <a:t>Winged </a:t>
            </a:r>
          </a:p>
          <a:p>
            <a:endParaRPr lang="en-US" sz="300" dirty="0"/>
          </a:p>
          <a:p>
            <a:r>
              <a:rPr lang="en-US" sz="1200" dirty="0"/>
              <a:t>Wingless</a:t>
            </a:r>
          </a:p>
        </p:txBody>
      </p:sp>
    </p:spTree>
    <p:extLst>
      <p:ext uri="{BB962C8B-B14F-4D97-AF65-F5344CB8AC3E}">
        <p14:creationId xmlns:p14="http://schemas.microsoft.com/office/powerpoint/2010/main" val="2513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Estimation via Monte Carlo</a:t>
            </a:r>
          </a:p>
        </p:txBody>
      </p:sp>
      <p:sp>
        <p:nvSpPr>
          <p:cNvPr id="3" name="TextBox 2">
            <a:extLst>
              <a:ext uri="{FF2B5EF4-FFF2-40B4-BE49-F238E27FC236}">
                <a16:creationId xmlns:a16="http://schemas.microsoft.com/office/drawing/2014/main" id="{1DC0A769-0CA4-FE48-95B6-3D9F8AB60B8A}"/>
              </a:ext>
            </a:extLst>
          </p:cNvPr>
          <p:cNvSpPr txBox="1"/>
          <p:nvPr/>
        </p:nvSpPr>
        <p:spPr>
          <a:xfrm>
            <a:off x="496958" y="1252329"/>
            <a:ext cx="8726555"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Using regular stats test then simulating a lot of data and getting a null distribution of stats (like the f-statistic if you are doing </a:t>
            </a:r>
            <a:r>
              <a:rPr lang="en-US" sz="2800" dirty="0" err="1"/>
              <a:t>anova</a:t>
            </a:r>
            <a:r>
              <a:rPr lang="en-US" sz="2800" dirty="0"/>
              <a:t>). These are implemented for most things you might want.</a:t>
            </a:r>
          </a:p>
          <a:p>
            <a:pPr marL="457200" indent="-457200">
              <a:buFont typeface="Arial" panose="020B0604020202020204" pitchFamily="34" charset="0"/>
              <a:buChar char="•"/>
            </a:pPr>
            <a:endParaRPr lang="en-US" sz="2800" dirty="0"/>
          </a:p>
          <a:p>
            <a:r>
              <a:rPr lang="en-US" sz="2800" dirty="0"/>
              <a:t>      APE, Geiger, and </a:t>
            </a:r>
            <a:r>
              <a:rPr lang="en-US" sz="2800" dirty="0" err="1"/>
              <a:t>Phytools</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Simulating data and getting a null distribution for any value you are interested in.</a:t>
            </a:r>
          </a:p>
        </p:txBody>
      </p:sp>
    </p:spTree>
    <p:extLst>
      <p:ext uri="{BB962C8B-B14F-4D97-AF65-F5344CB8AC3E}">
        <p14:creationId xmlns:p14="http://schemas.microsoft.com/office/powerpoint/2010/main" val="113244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Estimation via Monte Carlo</a:t>
            </a:r>
          </a:p>
        </p:txBody>
      </p:sp>
      <p:sp>
        <p:nvSpPr>
          <p:cNvPr id="3" name="TextBox 2">
            <a:extLst>
              <a:ext uri="{FF2B5EF4-FFF2-40B4-BE49-F238E27FC236}">
                <a16:creationId xmlns:a16="http://schemas.microsoft.com/office/drawing/2014/main" id="{1DC0A769-0CA4-FE48-95B6-3D9F8AB60B8A}"/>
              </a:ext>
            </a:extLst>
          </p:cNvPr>
          <p:cNvSpPr txBox="1"/>
          <p:nvPr/>
        </p:nvSpPr>
        <p:spPr>
          <a:xfrm>
            <a:off x="496958" y="1252329"/>
            <a:ext cx="8726555" cy="3539430"/>
          </a:xfrm>
          <a:prstGeom prst="rect">
            <a:avLst/>
          </a:prstGeom>
          <a:noFill/>
        </p:spPr>
        <p:txBody>
          <a:bodyPr wrap="square" rtlCol="0">
            <a:spAutoFit/>
          </a:bodyPr>
          <a:lstStyle/>
          <a:p>
            <a:r>
              <a:rPr lang="en-US" sz="2800" dirty="0">
                <a:cs typeface="Consolas" panose="020B0609020204030204" pitchFamily="49" charset="0"/>
              </a:rPr>
              <a:t>Using existing stats:</a:t>
            </a:r>
          </a:p>
          <a:p>
            <a:endParaRPr lang="en-US" sz="2800" dirty="0">
              <a:latin typeface="Consolas" panose="020B0609020204030204" pitchFamily="49" charset="0"/>
              <a:cs typeface="Consolas" panose="020B0609020204030204" pitchFamily="49" charset="0"/>
            </a:endParaRPr>
          </a:p>
          <a:p>
            <a:r>
              <a:rPr lang="en-US" sz="2800" dirty="0">
                <a:latin typeface="Consolas" panose="020B0609020204030204" pitchFamily="49" charset="0"/>
                <a:cs typeface="Consolas" panose="020B0609020204030204" pitchFamily="49" charset="0"/>
              </a:rPr>
              <a:t>library(</a:t>
            </a:r>
            <a:r>
              <a:rPr lang="en-US" sz="2800" dirty="0" err="1">
                <a:latin typeface="Consolas" panose="020B0609020204030204" pitchFamily="49" charset="0"/>
                <a:cs typeface="Consolas" panose="020B0609020204030204" pitchFamily="49" charset="0"/>
              </a:rPr>
              <a:t>geiger</a:t>
            </a:r>
            <a:r>
              <a:rPr lang="en-US" sz="2800" dirty="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fit &lt;- </a:t>
            </a:r>
            <a:r>
              <a:rPr lang="en-US" sz="2800" dirty="0" err="1">
                <a:latin typeface="Consolas" panose="020B0609020204030204" pitchFamily="49" charset="0"/>
                <a:cs typeface="Consolas" panose="020B0609020204030204" pitchFamily="49" charset="0"/>
              </a:rPr>
              <a:t>aov.phylo</a:t>
            </a:r>
            <a:r>
              <a:rPr lang="en-US" sz="2800" dirty="0">
                <a:latin typeface="Consolas" panose="020B0609020204030204" pitchFamily="49" charset="0"/>
                <a:cs typeface="Consolas" panose="020B0609020204030204" pitchFamily="49" charset="0"/>
              </a:rPr>
              <a:t>(</a:t>
            </a:r>
            <a:r>
              <a:rPr lang="en-US" sz="2800" dirty="0" err="1"/>
              <a:t>y~x</a:t>
            </a:r>
            <a:r>
              <a:rPr lang="en-US" sz="2800" dirty="0"/>
              <a:t>, </a:t>
            </a:r>
            <a:r>
              <a:rPr lang="en-US" sz="2800" dirty="0" err="1"/>
              <a:t>phy</a:t>
            </a:r>
            <a:r>
              <a:rPr lang="en-US" sz="2800" dirty="0"/>
              <a:t>, </a:t>
            </a:r>
            <a:r>
              <a:rPr lang="en-US" sz="2800" dirty="0" err="1"/>
              <a:t>nsim</a:t>
            </a:r>
            <a:r>
              <a:rPr lang="en-US" sz="2800" dirty="0"/>
              <a:t>=100)</a:t>
            </a:r>
          </a:p>
          <a:p>
            <a:endParaRPr lang="en-US" sz="2800" dirty="0">
              <a:latin typeface="Consolas" panose="020B0609020204030204" pitchFamily="49" charset="0"/>
              <a:cs typeface="Consolas" panose="020B0609020204030204" pitchFamily="49" charset="0"/>
            </a:endParaRPr>
          </a:p>
          <a:p>
            <a:endParaRPr lang="en-US" sz="2800" dirty="0">
              <a:cs typeface="Consolas" panose="020B0609020204030204" pitchFamily="49" charset="0"/>
            </a:endParaRPr>
          </a:p>
          <a:p>
            <a:endParaRPr lang="en-US" sz="2800" dirty="0">
              <a:cs typeface="Consolas" panose="020B0609020204030204" pitchFamily="49" charset="0"/>
            </a:endParaRPr>
          </a:p>
          <a:p>
            <a:r>
              <a:rPr lang="en-US" sz="2800" dirty="0">
                <a:cs typeface="Consolas" panose="020B0609020204030204" pitchFamily="49" charset="0"/>
              </a:rPr>
              <a:t>Creating your own tests and Monte Carlos isn’t hard</a:t>
            </a:r>
          </a:p>
        </p:txBody>
      </p:sp>
    </p:spTree>
    <p:extLst>
      <p:ext uri="{BB962C8B-B14F-4D97-AF65-F5344CB8AC3E}">
        <p14:creationId xmlns:p14="http://schemas.microsoft.com/office/powerpoint/2010/main" val="670773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1232" y="2181534"/>
            <a:ext cx="8538745" cy="1569660"/>
          </a:xfrm>
          <a:prstGeom prst="rect">
            <a:avLst/>
          </a:prstGeom>
          <a:noFill/>
        </p:spPr>
        <p:txBody>
          <a:bodyPr wrap="square" rtlCol="0">
            <a:spAutoFit/>
          </a:bodyPr>
          <a:lstStyle/>
          <a:p>
            <a:r>
              <a:rPr lang="en-US" sz="3200" b="1" dirty="0"/>
              <a:t>Hypothesis:</a:t>
            </a:r>
            <a:r>
              <a:rPr lang="en-US" sz="3200" dirty="0"/>
              <a:t> Eusociality should lead to selection for higher recombination and by extension higher chromosome number.   </a:t>
            </a:r>
            <a:endParaRPr lang="en-US" sz="2800" dirty="0"/>
          </a:p>
        </p:txBody>
      </p:sp>
      <p:sp>
        <p:nvSpPr>
          <p:cNvPr id="6"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
        <p:nvSpPr>
          <p:cNvPr id="2" name="TextBox 1"/>
          <p:cNvSpPr txBox="1"/>
          <p:nvPr/>
        </p:nvSpPr>
        <p:spPr>
          <a:xfrm>
            <a:off x="9124264" y="6459144"/>
            <a:ext cx="1543737" cy="369332"/>
          </a:xfrm>
          <a:prstGeom prst="rect">
            <a:avLst/>
          </a:prstGeom>
          <a:noFill/>
        </p:spPr>
        <p:txBody>
          <a:bodyPr wrap="none" rtlCol="0">
            <a:spAutoFit/>
          </a:bodyPr>
          <a:lstStyle/>
          <a:p>
            <a:r>
              <a:rPr lang="en-US" dirty="0"/>
              <a:t>Sherman 1979</a:t>
            </a:r>
          </a:p>
        </p:txBody>
      </p:sp>
    </p:spTree>
    <p:extLst>
      <p:ext uri="{BB962C8B-B14F-4D97-AF65-F5344CB8AC3E}">
        <p14:creationId xmlns:p14="http://schemas.microsoft.com/office/powerpoint/2010/main" val="240714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13"/>
          <p:cNvSpPr txBox="1"/>
          <p:nvPr/>
        </p:nvSpPr>
        <p:spPr>
          <a:xfrm>
            <a:off x="3749271" y="995079"/>
            <a:ext cx="4605761" cy="369332"/>
          </a:xfrm>
          <a:prstGeom prst="rect">
            <a:avLst/>
          </a:prstGeom>
          <a:noFill/>
        </p:spPr>
        <p:txBody>
          <a:bodyPr wrap="none" rtlCol="0">
            <a:spAutoFit/>
          </a:bodyPr>
          <a:lstStyle/>
          <a:p>
            <a:r>
              <a:rPr lang="en-US" dirty="0"/>
              <a:t>On average one crossover per arm per meiosis:</a:t>
            </a:r>
          </a:p>
        </p:txBody>
      </p:sp>
      <p:grpSp>
        <p:nvGrpSpPr>
          <p:cNvPr id="46" name="Group 45"/>
          <p:cNvGrpSpPr/>
          <p:nvPr/>
        </p:nvGrpSpPr>
        <p:grpSpPr>
          <a:xfrm>
            <a:off x="1608380" y="3935491"/>
            <a:ext cx="8802693" cy="2714344"/>
            <a:chOff x="84379" y="4083456"/>
            <a:chExt cx="8802693" cy="2714344"/>
          </a:xfrm>
        </p:grpSpPr>
        <p:grpSp>
          <p:nvGrpSpPr>
            <p:cNvPr id="41" name="Group 40"/>
            <p:cNvGrpSpPr/>
            <p:nvPr/>
          </p:nvGrpSpPr>
          <p:grpSpPr>
            <a:xfrm>
              <a:off x="84379" y="4083456"/>
              <a:ext cx="8802693" cy="2714344"/>
              <a:chOff x="84379" y="4083456"/>
              <a:chExt cx="8802693" cy="2714344"/>
            </a:xfrm>
          </p:grpSpPr>
          <p:grpSp>
            <p:nvGrpSpPr>
              <p:cNvPr id="36" name="Group 35"/>
              <p:cNvGrpSpPr/>
              <p:nvPr/>
            </p:nvGrpSpPr>
            <p:grpSpPr>
              <a:xfrm>
                <a:off x="84379" y="4744869"/>
                <a:ext cx="8802693" cy="2052931"/>
                <a:chOff x="98637" y="4307554"/>
                <a:chExt cx="8802693" cy="2052931"/>
              </a:xfrm>
            </p:grpSpPr>
            <p:sp>
              <p:nvSpPr>
                <p:cNvPr id="217" name="TextBox 216"/>
                <p:cNvSpPr txBox="1"/>
                <p:nvPr/>
              </p:nvSpPr>
              <p:spPr>
                <a:xfrm>
                  <a:off x="98637" y="5107111"/>
                  <a:ext cx="2253479" cy="369332"/>
                </a:xfrm>
                <a:prstGeom prst="rect">
                  <a:avLst/>
                </a:prstGeom>
                <a:noFill/>
              </p:spPr>
              <p:txBody>
                <a:bodyPr wrap="none" rtlCol="0">
                  <a:spAutoFit/>
                </a:bodyPr>
                <a:lstStyle/>
                <a:p>
                  <a:r>
                    <a:rPr lang="en-US" dirty="0"/>
                    <a:t>With 3 chromosomes:</a:t>
                  </a:r>
                </a:p>
              </p:txBody>
            </p:sp>
            <p:grpSp>
              <p:nvGrpSpPr>
                <p:cNvPr id="32" name="Group 31"/>
                <p:cNvGrpSpPr/>
                <p:nvPr/>
              </p:nvGrpSpPr>
              <p:grpSpPr>
                <a:xfrm>
                  <a:off x="2679920" y="4307554"/>
                  <a:ext cx="1056617" cy="2052931"/>
                  <a:chOff x="2679920" y="4307554"/>
                  <a:chExt cx="1056617" cy="2052931"/>
                </a:xfrm>
              </p:grpSpPr>
              <p:sp>
                <p:nvSpPr>
                  <p:cNvPr id="199" name="Oval 198"/>
                  <p:cNvSpPr/>
                  <p:nvPr/>
                </p:nvSpPr>
                <p:spPr>
                  <a:xfrm flipH="1">
                    <a:off x="2721136" y="549167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flipH="1">
                    <a:off x="2713248" y="61952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H="1">
                    <a:off x="2717798" y="477323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TextBox 179"/>
                  <p:cNvSpPr txBox="1"/>
                  <p:nvPr/>
                </p:nvSpPr>
                <p:spPr>
                  <a:xfrm>
                    <a:off x="2680289" y="4314862"/>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81" name="TextBox 180"/>
                  <p:cNvSpPr txBox="1"/>
                  <p:nvPr/>
                </p:nvSpPr>
                <p:spPr>
                  <a:xfrm>
                    <a:off x="2684840" y="501980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82" name="TextBox 181"/>
                  <p:cNvSpPr txBox="1"/>
                  <p:nvPr/>
                </p:nvSpPr>
                <p:spPr>
                  <a:xfrm>
                    <a:off x="2684840" y="5286307"/>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83" name="TextBox 182"/>
                  <p:cNvSpPr txBox="1"/>
                  <p:nvPr/>
                </p:nvSpPr>
                <p:spPr>
                  <a:xfrm>
                    <a:off x="2679920" y="5742611"/>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184" name="TextBox 183"/>
                  <p:cNvSpPr txBox="1"/>
                  <p:nvPr/>
                </p:nvSpPr>
                <p:spPr>
                  <a:xfrm>
                    <a:off x="2679920" y="6008773"/>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185" name="TextBox 184"/>
                  <p:cNvSpPr txBox="1"/>
                  <p:nvPr/>
                </p:nvSpPr>
                <p:spPr>
                  <a:xfrm>
                    <a:off x="2680289" y="4564937"/>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grpSp>
                <p:nvGrpSpPr>
                  <p:cNvPr id="27" name="Group 26"/>
                  <p:cNvGrpSpPr/>
                  <p:nvPr/>
                </p:nvGrpSpPr>
                <p:grpSpPr>
                  <a:xfrm>
                    <a:off x="2956939" y="4309752"/>
                    <a:ext cx="235379" cy="2050733"/>
                    <a:chOff x="2956939" y="4309752"/>
                    <a:chExt cx="235379" cy="2050733"/>
                  </a:xfrm>
                </p:grpSpPr>
                <p:sp>
                  <p:nvSpPr>
                    <p:cNvPr id="198" name="Oval 197"/>
                    <p:cNvSpPr/>
                    <p:nvPr/>
                  </p:nvSpPr>
                  <p:spPr>
                    <a:xfrm flipH="1">
                      <a:off x="2993233" y="549167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flipH="1">
                      <a:off x="2985345" y="61952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989895" y="477323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2957308" y="4309752"/>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187" name="TextBox 186"/>
                    <p:cNvSpPr txBox="1"/>
                    <p:nvPr/>
                  </p:nvSpPr>
                  <p:spPr>
                    <a:xfrm>
                      <a:off x="2961859" y="5033704"/>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188" name="TextBox 187"/>
                    <p:cNvSpPr txBox="1"/>
                    <p:nvPr/>
                  </p:nvSpPr>
                  <p:spPr>
                    <a:xfrm>
                      <a:off x="2961859" y="5300207"/>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189" name="TextBox 188"/>
                    <p:cNvSpPr txBox="1"/>
                    <p:nvPr/>
                  </p:nvSpPr>
                  <p:spPr>
                    <a:xfrm>
                      <a:off x="2956939" y="5756511"/>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190" name="TextBox 189"/>
                    <p:cNvSpPr txBox="1"/>
                    <p:nvPr/>
                  </p:nvSpPr>
                  <p:spPr>
                    <a:xfrm>
                      <a:off x="2956939" y="6022673"/>
                      <a:ext cx="230459" cy="276999"/>
                    </a:xfrm>
                    <a:prstGeom prst="rect">
                      <a:avLst/>
                    </a:prstGeom>
                    <a:solidFill>
                      <a:srgbClr val="C3D69B"/>
                    </a:solidFill>
                  </p:spPr>
                  <p:txBody>
                    <a:bodyPr wrap="square" lIns="0" tIns="0" rIns="0" bIns="0" rtlCol="0">
                      <a:spAutoFit/>
                    </a:bodyPr>
                    <a:lstStyle/>
                    <a:p>
                      <a:pPr algn="ctr"/>
                      <a:r>
                        <a:rPr lang="en-US" dirty="0"/>
                        <a:t>6</a:t>
                      </a:r>
                    </a:p>
                  </p:txBody>
                </p:sp>
                <p:sp>
                  <p:nvSpPr>
                    <p:cNvPr id="191" name="TextBox 190"/>
                    <p:cNvSpPr txBox="1"/>
                    <p:nvPr/>
                  </p:nvSpPr>
                  <p:spPr>
                    <a:xfrm>
                      <a:off x="2957308" y="4578837"/>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grpSp>
              <p:grpSp>
                <p:nvGrpSpPr>
                  <p:cNvPr id="8" name="Group 7"/>
                  <p:cNvGrpSpPr/>
                  <p:nvPr/>
                </p:nvGrpSpPr>
                <p:grpSpPr>
                  <a:xfrm>
                    <a:off x="3501158" y="4307554"/>
                    <a:ext cx="235379" cy="2050733"/>
                    <a:chOff x="4028079" y="4474816"/>
                    <a:chExt cx="235379" cy="2050733"/>
                  </a:xfrm>
                  <a:solidFill>
                    <a:srgbClr val="EDFF93"/>
                  </a:solidFill>
                </p:grpSpPr>
                <p:sp>
                  <p:nvSpPr>
                    <p:cNvPr id="172" name="Oval 171"/>
                    <p:cNvSpPr/>
                    <p:nvPr/>
                  </p:nvSpPr>
                  <p:spPr>
                    <a:xfrm flipH="1">
                      <a:off x="4064373" y="5656743"/>
                      <a:ext cx="172521" cy="165202"/>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a:off x="4056485" y="6360347"/>
                      <a:ext cx="172521" cy="165202"/>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4061035" y="493829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p:cNvSpPr txBox="1"/>
                    <p:nvPr/>
                  </p:nvSpPr>
                  <p:spPr>
                    <a:xfrm>
                      <a:off x="4028448" y="4474816"/>
                      <a:ext cx="230459" cy="276999"/>
                    </a:xfrm>
                    <a:prstGeom prst="rect">
                      <a:avLst/>
                    </a:prstGeom>
                    <a:grpFill/>
                  </p:spPr>
                  <p:txBody>
                    <a:bodyPr wrap="square" lIns="0" tIns="0" rIns="0" bIns="0" rtlCol="0">
                      <a:spAutoFit/>
                    </a:bodyPr>
                    <a:lstStyle/>
                    <a:p>
                      <a:pPr algn="ctr"/>
                      <a:r>
                        <a:rPr lang="en-US" dirty="0"/>
                        <a:t>1</a:t>
                      </a:r>
                    </a:p>
                  </p:txBody>
                </p:sp>
                <p:sp>
                  <p:nvSpPr>
                    <p:cNvPr id="176" name="TextBox 175"/>
                    <p:cNvSpPr txBox="1"/>
                    <p:nvPr/>
                  </p:nvSpPr>
                  <p:spPr>
                    <a:xfrm>
                      <a:off x="4032999" y="5198768"/>
                      <a:ext cx="230459" cy="276999"/>
                    </a:xfrm>
                    <a:prstGeom prst="rect">
                      <a:avLst/>
                    </a:prstGeom>
                    <a:grpFill/>
                  </p:spPr>
                  <p:txBody>
                    <a:bodyPr wrap="square" lIns="0" tIns="0" rIns="0" bIns="0" rtlCol="0">
                      <a:spAutoFit/>
                    </a:bodyPr>
                    <a:lstStyle/>
                    <a:p>
                      <a:pPr algn="ctr"/>
                      <a:r>
                        <a:rPr lang="en-US" dirty="0"/>
                        <a:t>3</a:t>
                      </a:r>
                    </a:p>
                  </p:txBody>
                </p:sp>
                <p:sp>
                  <p:nvSpPr>
                    <p:cNvPr id="177" name="TextBox 176"/>
                    <p:cNvSpPr txBox="1"/>
                    <p:nvPr/>
                  </p:nvSpPr>
                  <p:spPr>
                    <a:xfrm>
                      <a:off x="4032999" y="5465271"/>
                      <a:ext cx="230459" cy="276999"/>
                    </a:xfrm>
                    <a:prstGeom prst="rect">
                      <a:avLst/>
                    </a:prstGeom>
                    <a:grpFill/>
                  </p:spPr>
                  <p:txBody>
                    <a:bodyPr wrap="square" lIns="0" tIns="0" rIns="0" bIns="0" rtlCol="0">
                      <a:spAutoFit/>
                    </a:bodyPr>
                    <a:lstStyle/>
                    <a:p>
                      <a:pPr algn="ctr"/>
                      <a:r>
                        <a:rPr lang="en-US" dirty="0"/>
                        <a:t>4</a:t>
                      </a:r>
                    </a:p>
                  </p:txBody>
                </p:sp>
                <p:sp>
                  <p:nvSpPr>
                    <p:cNvPr id="192" name="TextBox 191"/>
                    <p:cNvSpPr txBox="1"/>
                    <p:nvPr/>
                  </p:nvSpPr>
                  <p:spPr>
                    <a:xfrm>
                      <a:off x="4028079" y="5921575"/>
                      <a:ext cx="230459" cy="276999"/>
                    </a:xfrm>
                    <a:prstGeom prst="rect">
                      <a:avLst/>
                    </a:prstGeom>
                    <a:grpFill/>
                  </p:spPr>
                  <p:txBody>
                    <a:bodyPr wrap="square" lIns="0" tIns="0" rIns="0" bIns="0" rtlCol="0">
                      <a:spAutoFit/>
                    </a:bodyPr>
                    <a:lstStyle/>
                    <a:p>
                      <a:pPr algn="ctr"/>
                      <a:r>
                        <a:rPr lang="en-US" dirty="0"/>
                        <a:t>5</a:t>
                      </a:r>
                    </a:p>
                  </p:txBody>
                </p:sp>
                <p:sp>
                  <p:nvSpPr>
                    <p:cNvPr id="193" name="TextBox 192"/>
                    <p:cNvSpPr txBox="1"/>
                    <p:nvPr/>
                  </p:nvSpPr>
                  <p:spPr>
                    <a:xfrm>
                      <a:off x="4028079" y="6187737"/>
                      <a:ext cx="230459" cy="276999"/>
                    </a:xfrm>
                    <a:prstGeom prst="rect">
                      <a:avLst/>
                    </a:prstGeom>
                    <a:grpFill/>
                  </p:spPr>
                  <p:txBody>
                    <a:bodyPr wrap="square" lIns="0" tIns="0" rIns="0" bIns="0" rtlCol="0">
                      <a:spAutoFit/>
                    </a:bodyPr>
                    <a:lstStyle/>
                    <a:p>
                      <a:pPr algn="ctr"/>
                      <a:r>
                        <a:rPr lang="en-US" dirty="0"/>
                        <a:t>6</a:t>
                      </a:r>
                    </a:p>
                  </p:txBody>
                </p:sp>
                <p:sp>
                  <p:nvSpPr>
                    <p:cNvPr id="194" name="TextBox 193"/>
                    <p:cNvSpPr txBox="1"/>
                    <p:nvPr/>
                  </p:nvSpPr>
                  <p:spPr>
                    <a:xfrm>
                      <a:off x="4028448" y="4743901"/>
                      <a:ext cx="230459" cy="276999"/>
                    </a:xfrm>
                    <a:prstGeom prst="rect">
                      <a:avLst/>
                    </a:prstGeom>
                    <a:grpFill/>
                  </p:spPr>
                  <p:txBody>
                    <a:bodyPr wrap="square" lIns="0" tIns="0" rIns="0" bIns="0" rtlCol="0">
                      <a:spAutoFit/>
                    </a:bodyPr>
                    <a:lstStyle/>
                    <a:p>
                      <a:pPr algn="ctr"/>
                      <a:r>
                        <a:rPr lang="en-US" dirty="0"/>
                        <a:t>2</a:t>
                      </a:r>
                    </a:p>
                  </p:txBody>
                </p:sp>
              </p:grpSp>
            </p:grpSp>
            <p:grpSp>
              <p:nvGrpSpPr>
                <p:cNvPr id="31" name="Group 30"/>
                <p:cNvGrpSpPr/>
                <p:nvPr/>
              </p:nvGrpSpPr>
              <p:grpSpPr>
                <a:xfrm>
                  <a:off x="4125537" y="4316464"/>
                  <a:ext cx="4775793" cy="1926666"/>
                  <a:chOff x="4125537" y="4316464"/>
                  <a:chExt cx="4775793" cy="1926666"/>
                </a:xfrm>
              </p:grpSpPr>
              <p:grpSp>
                <p:nvGrpSpPr>
                  <p:cNvPr id="13" name="Group 12"/>
                  <p:cNvGrpSpPr/>
                  <p:nvPr/>
                </p:nvGrpSpPr>
                <p:grpSpPr>
                  <a:xfrm>
                    <a:off x="4125537" y="4318304"/>
                    <a:ext cx="1065348" cy="1918493"/>
                    <a:chOff x="5273813" y="4362638"/>
                    <a:chExt cx="1065348" cy="1918493"/>
                  </a:xfrm>
                </p:grpSpPr>
                <p:sp>
                  <p:nvSpPr>
                    <p:cNvPr id="202" name="TextBox 201"/>
                    <p:cNvSpPr txBox="1"/>
                    <p:nvPr/>
                  </p:nvSpPr>
                  <p:spPr>
                    <a:xfrm>
                      <a:off x="5273813" y="436713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03" name="TextBox 202"/>
                    <p:cNvSpPr txBox="1"/>
                    <p:nvPr/>
                  </p:nvSpPr>
                  <p:spPr>
                    <a:xfrm>
                      <a:off x="5273813" y="463621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04" name="TextBox 203"/>
                    <p:cNvSpPr txBox="1"/>
                    <p:nvPr/>
                  </p:nvSpPr>
                  <p:spPr>
                    <a:xfrm>
                      <a:off x="5273813" y="500471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205" name="TextBox 204"/>
                    <p:cNvSpPr txBox="1"/>
                    <p:nvPr/>
                  </p:nvSpPr>
                  <p:spPr>
                    <a:xfrm>
                      <a:off x="5273813" y="5271218"/>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208" name="TextBox 207"/>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209" name="TextBox 208"/>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207" name="TextBox 206"/>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18" name="TextBox 217"/>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19" name="TextBox 218"/>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20" name="TextBox 219"/>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21" name="TextBox 220"/>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22" name="TextBox 221"/>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51" name="TextBox 250"/>
                    <p:cNvSpPr txBox="1"/>
                    <p:nvPr/>
                  </p:nvSpPr>
                  <p:spPr>
                    <a:xfrm>
                      <a:off x="5878615" y="4371624"/>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52" name="TextBox 251"/>
                    <p:cNvSpPr txBox="1"/>
                    <p:nvPr/>
                  </p:nvSpPr>
                  <p:spPr>
                    <a:xfrm>
                      <a:off x="5878615" y="4640709"/>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53" name="TextBox 252"/>
                    <p:cNvSpPr txBox="1"/>
                    <p:nvPr/>
                  </p:nvSpPr>
                  <p:spPr>
                    <a:xfrm>
                      <a:off x="5878615" y="5009208"/>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254" name="TextBox 253"/>
                    <p:cNvSpPr txBox="1"/>
                    <p:nvPr/>
                  </p:nvSpPr>
                  <p:spPr>
                    <a:xfrm>
                      <a:off x="5878615" y="5275711"/>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258" name="TextBox 257"/>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59" name="TextBox 258"/>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60" name="TextBox 259"/>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61" name="TextBox 260"/>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62" name="TextBox 261"/>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63" name="TextBox 262"/>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77" name="TextBox 276"/>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278" name="TextBox 277"/>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279" name="Group 278"/>
                  <p:cNvGrpSpPr/>
                  <p:nvPr/>
                </p:nvGrpSpPr>
                <p:grpSpPr>
                  <a:xfrm>
                    <a:off x="5343285" y="4316464"/>
                    <a:ext cx="1065348" cy="1918493"/>
                    <a:chOff x="5273813" y="4362638"/>
                    <a:chExt cx="1065348" cy="1918493"/>
                  </a:xfrm>
                </p:grpSpPr>
                <p:sp>
                  <p:nvSpPr>
                    <p:cNvPr id="280" name="TextBox 279"/>
                    <p:cNvSpPr txBox="1"/>
                    <p:nvPr/>
                  </p:nvSpPr>
                  <p:spPr>
                    <a:xfrm>
                      <a:off x="5273813" y="436713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81" name="TextBox 280"/>
                    <p:cNvSpPr txBox="1"/>
                    <p:nvPr/>
                  </p:nvSpPr>
                  <p:spPr>
                    <a:xfrm>
                      <a:off x="5273813" y="463621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82" name="TextBox 281"/>
                    <p:cNvSpPr txBox="1"/>
                    <p:nvPr/>
                  </p:nvSpPr>
                  <p:spPr>
                    <a:xfrm>
                      <a:off x="5273813" y="5004715"/>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283" name="TextBox 282"/>
                    <p:cNvSpPr txBox="1"/>
                    <p:nvPr/>
                  </p:nvSpPr>
                  <p:spPr>
                    <a:xfrm>
                      <a:off x="5273813" y="5271218"/>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284" name="TextBox 283"/>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285" name="TextBox 284"/>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286" name="TextBox 285"/>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87" name="TextBox 286"/>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88" name="TextBox 287"/>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89" name="TextBox 288"/>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90" name="TextBox 289"/>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91" name="TextBox 290"/>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92" name="TextBox 291"/>
                    <p:cNvSpPr txBox="1"/>
                    <p:nvPr/>
                  </p:nvSpPr>
                  <p:spPr>
                    <a:xfrm>
                      <a:off x="5878615" y="4371624"/>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93" name="TextBox 292"/>
                    <p:cNvSpPr txBox="1"/>
                    <p:nvPr/>
                  </p:nvSpPr>
                  <p:spPr>
                    <a:xfrm>
                      <a:off x="5878615" y="4640709"/>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94" name="TextBox 293"/>
                    <p:cNvSpPr txBox="1"/>
                    <p:nvPr/>
                  </p:nvSpPr>
                  <p:spPr>
                    <a:xfrm>
                      <a:off x="5878615" y="5009208"/>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295" name="TextBox 294"/>
                    <p:cNvSpPr txBox="1"/>
                    <p:nvPr/>
                  </p:nvSpPr>
                  <p:spPr>
                    <a:xfrm>
                      <a:off x="5878615" y="5275711"/>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296" name="TextBox 295"/>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97" name="TextBox 296"/>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98" name="TextBox 297"/>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99" name="TextBox 298"/>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00" name="TextBox 299"/>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01" name="TextBox 300"/>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02" name="TextBox 301"/>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03" name="TextBox 302"/>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304" name="Group 303"/>
                  <p:cNvGrpSpPr/>
                  <p:nvPr/>
                </p:nvGrpSpPr>
                <p:grpSpPr>
                  <a:xfrm>
                    <a:off x="6618234" y="4324637"/>
                    <a:ext cx="1065348" cy="1918493"/>
                    <a:chOff x="5273813" y="4362638"/>
                    <a:chExt cx="1065348" cy="1918493"/>
                  </a:xfrm>
                </p:grpSpPr>
                <p:sp>
                  <p:nvSpPr>
                    <p:cNvPr id="305" name="TextBox 304"/>
                    <p:cNvSpPr txBox="1"/>
                    <p:nvPr/>
                  </p:nvSpPr>
                  <p:spPr>
                    <a:xfrm>
                      <a:off x="5273813" y="4367131"/>
                      <a:ext cx="230459" cy="276999"/>
                    </a:xfrm>
                    <a:prstGeom prst="rect">
                      <a:avLst/>
                    </a:prstGeom>
                    <a:solidFill>
                      <a:srgbClr val="D99694"/>
                    </a:solidFill>
                  </p:spPr>
                  <p:txBody>
                    <a:bodyPr wrap="square" lIns="0" tIns="0" rIns="0" bIns="0" rtlCol="0">
                      <a:spAutoFit/>
                    </a:bodyPr>
                    <a:lstStyle/>
                    <a:p>
                      <a:pPr algn="ctr"/>
                      <a:r>
                        <a:rPr lang="en-US" dirty="0"/>
                        <a:t>1</a:t>
                      </a:r>
                    </a:p>
                  </p:txBody>
                </p:sp>
                <p:sp>
                  <p:nvSpPr>
                    <p:cNvPr id="306" name="TextBox 305"/>
                    <p:cNvSpPr txBox="1"/>
                    <p:nvPr/>
                  </p:nvSpPr>
                  <p:spPr>
                    <a:xfrm>
                      <a:off x="5273813" y="463621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07" name="TextBox 306"/>
                    <p:cNvSpPr txBox="1"/>
                    <p:nvPr/>
                  </p:nvSpPr>
                  <p:spPr>
                    <a:xfrm>
                      <a:off x="5273813" y="5004715"/>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308" name="TextBox 307"/>
                    <p:cNvSpPr txBox="1"/>
                    <p:nvPr/>
                  </p:nvSpPr>
                  <p:spPr>
                    <a:xfrm>
                      <a:off x="5273813" y="5271218"/>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309" name="TextBox 308"/>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310" name="TextBox 309"/>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311" name="TextBox 310"/>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12" name="TextBox 311"/>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13" name="TextBox 312"/>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14" name="TextBox 313"/>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15" name="TextBox 314"/>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16" name="TextBox 315"/>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17" name="TextBox 316"/>
                    <p:cNvSpPr txBox="1"/>
                    <p:nvPr/>
                  </p:nvSpPr>
                  <p:spPr>
                    <a:xfrm>
                      <a:off x="5878615" y="4371624"/>
                      <a:ext cx="230459" cy="276999"/>
                    </a:xfrm>
                    <a:prstGeom prst="rect">
                      <a:avLst/>
                    </a:prstGeom>
                    <a:solidFill>
                      <a:srgbClr val="D99694"/>
                    </a:solidFill>
                  </p:spPr>
                  <p:txBody>
                    <a:bodyPr wrap="square" lIns="0" tIns="0" rIns="0" bIns="0" rtlCol="0">
                      <a:spAutoFit/>
                    </a:bodyPr>
                    <a:lstStyle/>
                    <a:p>
                      <a:pPr algn="ctr"/>
                      <a:r>
                        <a:rPr lang="en-US" dirty="0"/>
                        <a:t>1</a:t>
                      </a:r>
                    </a:p>
                  </p:txBody>
                </p:sp>
                <p:sp>
                  <p:nvSpPr>
                    <p:cNvPr id="318" name="TextBox 317"/>
                    <p:cNvSpPr txBox="1"/>
                    <p:nvPr/>
                  </p:nvSpPr>
                  <p:spPr>
                    <a:xfrm>
                      <a:off x="5878615" y="46407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19" name="TextBox 318"/>
                    <p:cNvSpPr txBox="1"/>
                    <p:nvPr/>
                  </p:nvSpPr>
                  <p:spPr>
                    <a:xfrm>
                      <a:off x="5878615" y="5009208"/>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320" name="TextBox 319"/>
                    <p:cNvSpPr txBox="1"/>
                    <p:nvPr/>
                  </p:nvSpPr>
                  <p:spPr>
                    <a:xfrm>
                      <a:off x="5878615" y="5275711"/>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321" name="TextBox 320"/>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22" name="TextBox 321"/>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23" name="TextBox 322"/>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24" name="TextBox 323"/>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25" name="TextBox 324"/>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26" name="TextBox 325"/>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27" name="TextBox 326"/>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28" name="TextBox 327"/>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329" name="Group 328"/>
                  <p:cNvGrpSpPr/>
                  <p:nvPr/>
                </p:nvGrpSpPr>
                <p:grpSpPr>
                  <a:xfrm>
                    <a:off x="7835982" y="4322797"/>
                    <a:ext cx="1065348" cy="1918493"/>
                    <a:chOff x="5273813" y="4362638"/>
                    <a:chExt cx="1065348" cy="1918493"/>
                  </a:xfrm>
                </p:grpSpPr>
                <p:sp>
                  <p:nvSpPr>
                    <p:cNvPr id="330" name="TextBox 329"/>
                    <p:cNvSpPr txBox="1"/>
                    <p:nvPr/>
                  </p:nvSpPr>
                  <p:spPr>
                    <a:xfrm>
                      <a:off x="5273813" y="436713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31" name="TextBox 330"/>
                    <p:cNvSpPr txBox="1"/>
                    <p:nvPr/>
                  </p:nvSpPr>
                  <p:spPr>
                    <a:xfrm>
                      <a:off x="5273813" y="463621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32" name="TextBox 331"/>
                    <p:cNvSpPr txBox="1"/>
                    <p:nvPr/>
                  </p:nvSpPr>
                  <p:spPr>
                    <a:xfrm>
                      <a:off x="5273813" y="5004715"/>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333" name="TextBox 332"/>
                    <p:cNvSpPr txBox="1"/>
                    <p:nvPr/>
                  </p:nvSpPr>
                  <p:spPr>
                    <a:xfrm>
                      <a:off x="5273813" y="5271218"/>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334" name="TextBox 333"/>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335" name="TextBox 334"/>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336" name="TextBox 335"/>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37" name="TextBox 336"/>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38" name="TextBox 337"/>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39" name="TextBox 338"/>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40" name="TextBox 339"/>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41" name="TextBox 340"/>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42" name="TextBox 341"/>
                    <p:cNvSpPr txBox="1"/>
                    <p:nvPr/>
                  </p:nvSpPr>
                  <p:spPr>
                    <a:xfrm>
                      <a:off x="5878615" y="437162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43" name="TextBox 342"/>
                    <p:cNvSpPr txBox="1"/>
                    <p:nvPr/>
                  </p:nvSpPr>
                  <p:spPr>
                    <a:xfrm>
                      <a:off x="5878615" y="46407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44" name="TextBox 343"/>
                    <p:cNvSpPr txBox="1"/>
                    <p:nvPr/>
                  </p:nvSpPr>
                  <p:spPr>
                    <a:xfrm>
                      <a:off x="5878615" y="5009208"/>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345" name="TextBox 344"/>
                    <p:cNvSpPr txBox="1"/>
                    <p:nvPr/>
                  </p:nvSpPr>
                  <p:spPr>
                    <a:xfrm>
                      <a:off x="5878615" y="5275711"/>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346" name="TextBox 345"/>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47" name="TextBox 346"/>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48" name="TextBox 347"/>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49" name="TextBox 348"/>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50" name="TextBox 349"/>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51" name="TextBox 350"/>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52" name="TextBox 351"/>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53" name="TextBox 352"/>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grpSp>
          <p:sp>
            <p:nvSpPr>
              <p:cNvPr id="355" name="Right Brace 354"/>
              <p:cNvSpPr/>
              <p:nvPr/>
            </p:nvSpPr>
            <p:spPr>
              <a:xfrm rot="16200000">
                <a:off x="6355648" y="2181957"/>
                <a:ext cx="296888" cy="476595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6" name="TextBox 355"/>
              <p:cNvSpPr txBox="1"/>
              <p:nvPr/>
            </p:nvSpPr>
            <p:spPr>
              <a:xfrm>
                <a:off x="5944804" y="4083456"/>
                <a:ext cx="1103124" cy="307777"/>
              </a:xfrm>
              <a:prstGeom prst="rect">
                <a:avLst/>
              </a:prstGeom>
              <a:noFill/>
            </p:spPr>
            <p:txBody>
              <a:bodyPr wrap="none" rtlCol="0">
                <a:spAutoFit/>
              </a:bodyPr>
              <a:lstStyle/>
              <a:p>
                <a:pPr algn="ctr"/>
                <a:r>
                  <a:rPr lang="en-US" sz="1400" dirty="0"/>
                  <a:t>8 Genotypes</a:t>
                </a:r>
              </a:p>
            </p:txBody>
          </p:sp>
        </p:grpSp>
        <p:sp>
          <p:nvSpPr>
            <p:cNvPr id="357" name="Rectangle 356"/>
            <p:cNvSpPr/>
            <p:nvPr/>
          </p:nvSpPr>
          <p:spPr>
            <a:xfrm>
              <a:off x="3413021" y="4332098"/>
              <a:ext cx="415498" cy="369332"/>
            </a:xfrm>
            <a:prstGeom prst="rect">
              <a:avLst/>
            </a:prstGeom>
          </p:spPr>
          <p:txBody>
            <a:bodyPr wrap="none">
              <a:spAutoFit/>
            </a:bodyPr>
            <a:lstStyle/>
            <a:p>
              <a:r>
                <a:rPr lang="en-US" dirty="0"/>
                <a:t>♂</a:t>
              </a:r>
            </a:p>
          </p:txBody>
        </p:sp>
        <p:sp>
          <p:nvSpPr>
            <p:cNvPr id="358" name="Rectangle 357"/>
            <p:cNvSpPr/>
            <p:nvPr/>
          </p:nvSpPr>
          <p:spPr>
            <a:xfrm>
              <a:off x="2723371" y="4332098"/>
              <a:ext cx="415498" cy="369332"/>
            </a:xfrm>
            <a:prstGeom prst="rect">
              <a:avLst/>
            </a:prstGeom>
          </p:spPr>
          <p:txBody>
            <a:bodyPr wrap="none">
              <a:spAutoFit/>
            </a:bodyPr>
            <a:lstStyle/>
            <a:p>
              <a:r>
                <a:rPr lang="en-US" dirty="0"/>
                <a:t>♀</a:t>
              </a:r>
            </a:p>
          </p:txBody>
        </p:sp>
      </p:grpSp>
      <p:sp>
        <p:nvSpPr>
          <p:cNvPr id="244" name="Rectangle 243"/>
          <p:cNvSpPr/>
          <p:nvPr/>
        </p:nvSpPr>
        <p:spPr>
          <a:xfrm>
            <a:off x="4090114" y="4193140"/>
            <a:ext cx="669855" cy="2509562"/>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906915" y="4193140"/>
            <a:ext cx="420105" cy="2509562"/>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622637" y="1452950"/>
            <a:ext cx="8025458" cy="2320222"/>
            <a:chOff x="98637" y="1573894"/>
            <a:chExt cx="8025458" cy="2320222"/>
          </a:xfrm>
        </p:grpSpPr>
        <p:grpSp>
          <p:nvGrpSpPr>
            <p:cNvPr id="47" name="Group 46"/>
            <p:cNvGrpSpPr/>
            <p:nvPr/>
          </p:nvGrpSpPr>
          <p:grpSpPr>
            <a:xfrm>
              <a:off x="98637" y="1611624"/>
              <a:ext cx="8025458" cy="2282492"/>
              <a:chOff x="98637" y="1611624"/>
              <a:chExt cx="8025458" cy="2282492"/>
            </a:xfrm>
          </p:grpSpPr>
          <p:grpSp>
            <p:nvGrpSpPr>
              <p:cNvPr id="40" name="Group 39"/>
              <p:cNvGrpSpPr/>
              <p:nvPr/>
            </p:nvGrpSpPr>
            <p:grpSpPr>
              <a:xfrm>
                <a:off x="98637" y="1611624"/>
                <a:ext cx="8025458" cy="2282492"/>
                <a:chOff x="98637" y="1611624"/>
                <a:chExt cx="8025458" cy="2282492"/>
              </a:xfrm>
            </p:grpSpPr>
            <p:sp>
              <p:nvSpPr>
                <p:cNvPr id="44" name="Oval 43"/>
                <p:cNvSpPr/>
                <p:nvPr/>
              </p:nvSpPr>
              <p:spPr>
                <a:xfrm flipH="1">
                  <a:off x="2692091" y="314788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58763" y="1628160"/>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5" name="TextBox 14"/>
                <p:cNvSpPr txBox="1"/>
                <p:nvPr/>
              </p:nvSpPr>
              <p:spPr>
                <a:xfrm>
                  <a:off x="2658763" y="2150852"/>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6" name="TextBox 15"/>
                <p:cNvSpPr txBox="1"/>
                <p:nvPr/>
              </p:nvSpPr>
              <p:spPr>
                <a:xfrm>
                  <a:off x="2658763" y="2417355"/>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4</a:t>
                  </a:r>
                </a:p>
              </p:txBody>
            </p:sp>
            <p:sp>
              <p:nvSpPr>
                <p:cNvPr id="17" name="TextBox 16"/>
                <p:cNvSpPr txBox="1"/>
                <p:nvPr/>
              </p:nvSpPr>
              <p:spPr>
                <a:xfrm>
                  <a:off x="2658763" y="268732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5</a:t>
                  </a:r>
                </a:p>
              </p:txBody>
            </p:sp>
            <p:sp>
              <p:nvSpPr>
                <p:cNvPr id="18" name="TextBox 17"/>
                <p:cNvSpPr txBox="1"/>
                <p:nvPr/>
              </p:nvSpPr>
              <p:spPr>
                <a:xfrm>
                  <a:off x="2658763" y="2953483"/>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6</a:t>
                  </a:r>
                </a:p>
              </p:txBody>
            </p:sp>
            <p:sp>
              <p:nvSpPr>
                <p:cNvPr id="19" name="TextBox 18"/>
                <p:cNvSpPr txBox="1"/>
                <p:nvPr/>
              </p:nvSpPr>
              <p:spPr>
                <a:xfrm>
                  <a:off x="2658763" y="1878235"/>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grpSp>
              <p:nvGrpSpPr>
                <p:cNvPr id="14" name="Group 13"/>
                <p:cNvGrpSpPr/>
                <p:nvPr/>
              </p:nvGrpSpPr>
              <p:grpSpPr>
                <a:xfrm>
                  <a:off x="2937942" y="1623050"/>
                  <a:ext cx="230459" cy="1690033"/>
                  <a:chOff x="3041622" y="1623050"/>
                  <a:chExt cx="230459" cy="1690033"/>
                </a:xfrm>
              </p:grpSpPr>
              <p:sp>
                <p:nvSpPr>
                  <p:cNvPr id="45" name="Oval 44"/>
                  <p:cNvSpPr/>
                  <p:nvPr/>
                </p:nvSpPr>
                <p:spPr>
                  <a:xfrm flipH="1">
                    <a:off x="3070028" y="314788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041622" y="1623050"/>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1" name="TextBox 20"/>
                  <p:cNvSpPr txBox="1"/>
                  <p:nvPr/>
                </p:nvSpPr>
                <p:spPr>
                  <a:xfrm>
                    <a:off x="3041622" y="2164752"/>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22" name="TextBox 21"/>
                  <p:cNvSpPr txBox="1"/>
                  <p:nvPr/>
                </p:nvSpPr>
                <p:spPr>
                  <a:xfrm>
                    <a:off x="3041622" y="243125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23" name="TextBox 22"/>
                  <p:cNvSpPr txBox="1"/>
                  <p:nvPr/>
                </p:nvSpPr>
                <p:spPr>
                  <a:xfrm>
                    <a:off x="3041622" y="270122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24" name="TextBox 23"/>
                  <p:cNvSpPr txBox="1"/>
                  <p:nvPr/>
                </p:nvSpPr>
                <p:spPr>
                  <a:xfrm>
                    <a:off x="3041622" y="2967383"/>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sp>
                <p:nvSpPr>
                  <p:cNvPr id="25" name="TextBox 24"/>
                  <p:cNvSpPr txBox="1"/>
                  <p:nvPr/>
                </p:nvSpPr>
                <p:spPr>
                  <a:xfrm>
                    <a:off x="3041622" y="189213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grpSp>
            <p:sp>
              <p:nvSpPr>
                <p:cNvPr id="216" name="TextBox 215"/>
                <p:cNvSpPr txBox="1"/>
                <p:nvPr/>
              </p:nvSpPr>
              <p:spPr>
                <a:xfrm>
                  <a:off x="98637" y="2286035"/>
                  <a:ext cx="2163197" cy="369332"/>
                </a:xfrm>
                <a:prstGeom prst="rect">
                  <a:avLst/>
                </a:prstGeom>
                <a:noFill/>
              </p:spPr>
              <p:txBody>
                <a:bodyPr wrap="none" rtlCol="0">
                  <a:spAutoFit/>
                </a:bodyPr>
                <a:lstStyle/>
                <a:p>
                  <a:r>
                    <a:rPr lang="en-US" dirty="0"/>
                    <a:t>With 1 chromosome:</a:t>
                  </a:r>
                </a:p>
              </p:txBody>
            </p:sp>
            <p:grpSp>
              <p:nvGrpSpPr>
                <p:cNvPr id="28" name="Group 27"/>
                <p:cNvGrpSpPr/>
                <p:nvPr/>
              </p:nvGrpSpPr>
              <p:grpSpPr>
                <a:xfrm>
                  <a:off x="3496390" y="1611624"/>
                  <a:ext cx="230459" cy="1690033"/>
                  <a:chOff x="3736528" y="1620178"/>
                  <a:chExt cx="230459" cy="1690033"/>
                </a:xfrm>
              </p:grpSpPr>
              <p:sp>
                <p:nvSpPr>
                  <p:cNvPr id="86" name="Oval 85"/>
                  <p:cNvSpPr/>
                  <p:nvPr/>
                </p:nvSpPr>
                <p:spPr>
                  <a:xfrm flipH="1">
                    <a:off x="3764934" y="314500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3736528" y="162017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88" name="TextBox 87"/>
                  <p:cNvSpPr txBox="1"/>
                  <p:nvPr/>
                </p:nvSpPr>
                <p:spPr>
                  <a:xfrm>
                    <a:off x="3736528" y="2161880"/>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89" name="TextBox 88"/>
                  <p:cNvSpPr txBox="1"/>
                  <p:nvPr/>
                </p:nvSpPr>
                <p:spPr>
                  <a:xfrm>
                    <a:off x="3736528" y="2428383"/>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90" name="TextBox 89"/>
                  <p:cNvSpPr txBox="1"/>
                  <p:nvPr/>
                </p:nvSpPr>
                <p:spPr>
                  <a:xfrm>
                    <a:off x="3736528" y="2698349"/>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91" name="TextBox 90"/>
                  <p:cNvSpPr txBox="1"/>
                  <p:nvPr/>
                </p:nvSpPr>
                <p:spPr>
                  <a:xfrm>
                    <a:off x="3736528" y="2964511"/>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92" name="TextBox 91"/>
                  <p:cNvSpPr txBox="1"/>
                  <p:nvPr/>
                </p:nvSpPr>
                <p:spPr>
                  <a:xfrm>
                    <a:off x="3736528" y="1889263"/>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30" name="Group 29"/>
                <p:cNvGrpSpPr/>
                <p:nvPr/>
              </p:nvGrpSpPr>
              <p:grpSpPr>
                <a:xfrm>
                  <a:off x="4870839" y="1656428"/>
                  <a:ext cx="3253256" cy="1633140"/>
                  <a:chOff x="4697955" y="1645656"/>
                  <a:chExt cx="3253256" cy="1633140"/>
                </a:xfrm>
              </p:grpSpPr>
              <p:sp>
                <p:nvSpPr>
                  <p:cNvPr id="26" name="TextBox 25"/>
                  <p:cNvSpPr txBox="1"/>
                  <p:nvPr/>
                </p:nvSpPr>
                <p:spPr>
                  <a:xfrm>
                    <a:off x="4697955" y="165068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3" name="TextBox 32"/>
                  <p:cNvSpPr txBox="1"/>
                  <p:nvPr/>
                </p:nvSpPr>
                <p:spPr>
                  <a:xfrm>
                    <a:off x="4697955" y="2193813"/>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34" name="TextBox 33"/>
                  <p:cNvSpPr txBox="1"/>
                  <p:nvPr/>
                </p:nvSpPr>
                <p:spPr>
                  <a:xfrm>
                    <a:off x="4697955" y="246166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37" name="TextBox 36"/>
                  <p:cNvSpPr txBox="1"/>
                  <p:nvPr/>
                </p:nvSpPr>
                <p:spPr>
                  <a:xfrm>
                    <a:off x="4697955" y="1923878"/>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63" name="TextBox 62"/>
                  <p:cNvSpPr txBox="1"/>
                  <p:nvPr/>
                </p:nvSpPr>
                <p:spPr>
                  <a:xfrm>
                    <a:off x="4697955" y="272667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64" name="TextBox 63"/>
                  <p:cNvSpPr txBox="1"/>
                  <p:nvPr/>
                </p:nvSpPr>
                <p:spPr>
                  <a:xfrm>
                    <a:off x="4697955" y="2992838"/>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nvGrpSpPr>
                  <p:cNvPr id="2" name="Group 1"/>
                  <p:cNvGrpSpPr/>
                  <p:nvPr/>
                </p:nvGrpSpPr>
                <p:grpSpPr>
                  <a:xfrm>
                    <a:off x="5419020" y="1650627"/>
                    <a:ext cx="230459" cy="1619156"/>
                    <a:chOff x="7061553" y="1641214"/>
                    <a:chExt cx="230459" cy="1619156"/>
                  </a:xfrm>
                </p:grpSpPr>
                <p:sp>
                  <p:nvSpPr>
                    <p:cNvPr id="124" name="TextBox 123"/>
                    <p:cNvSpPr txBox="1"/>
                    <p:nvPr/>
                  </p:nvSpPr>
                  <p:spPr>
                    <a:xfrm>
                      <a:off x="7061553"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25" name="TextBox 124"/>
                    <p:cNvSpPr txBox="1"/>
                    <p:nvPr/>
                  </p:nvSpPr>
                  <p:spPr>
                    <a:xfrm>
                      <a:off x="7061553" y="218434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126" name="TextBox 125"/>
                    <p:cNvSpPr txBox="1"/>
                    <p:nvPr/>
                  </p:nvSpPr>
                  <p:spPr>
                    <a:xfrm>
                      <a:off x="7061553" y="245219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127" name="TextBox 126"/>
                    <p:cNvSpPr txBox="1"/>
                    <p:nvPr/>
                  </p:nvSpPr>
                  <p:spPr>
                    <a:xfrm>
                      <a:off x="7061553" y="191441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128" name="TextBox 127"/>
                    <p:cNvSpPr txBox="1"/>
                    <p:nvPr/>
                  </p:nvSpPr>
                  <p:spPr>
                    <a:xfrm>
                      <a:off x="7061553"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29" name="TextBox 128"/>
                    <p:cNvSpPr txBox="1"/>
                    <p:nvPr/>
                  </p:nvSpPr>
                  <p:spPr>
                    <a:xfrm>
                      <a:off x="7061553"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3" name="Group 2"/>
                  <p:cNvGrpSpPr/>
                  <p:nvPr/>
                </p:nvGrpSpPr>
                <p:grpSpPr>
                  <a:xfrm>
                    <a:off x="6142729" y="1652088"/>
                    <a:ext cx="230459" cy="1619156"/>
                    <a:chOff x="7366052" y="1641214"/>
                    <a:chExt cx="230459" cy="1619156"/>
                  </a:xfrm>
                </p:grpSpPr>
                <p:sp>
                  <p:nvSpPr>
                    <p:cNvPr id="133" name="TextBox 132"/>
                    <p:cNvSpPr txBox="1"/>
                    <p:nvPr/>
                  </p:nvSpPr>
                  <p:spPr>
                    <a:xfrm>
                      <a:off x="7366052"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34" name="TextBox 133"/>
                    <p:cNvSpPr txBox="1"/>
                    <p:nvPr/>
                  </p:nvSpPr>
                  <p:spPr>
                    <a:xfrm>
                      <a:off x="7366052" y="218434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35" name="TextBox 134"/>
                    <p:cNvSpPr txBox="1"/>
                    <p:nvPr/>
                  </p:nvSpPr>
                  <p:spPr>
                    <a:xfrm>
                      <a:off x="7366052" y="245219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136" name="TextBox 135"/>
                    <p:cNvSpPr txBox="1"/>
                    <p:nvPr/>
                  </p:nvSpPr>
                  <p:spPr>
                    <a:xfrm>
                      <a:off x="7366052" y="191441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137" name="TextBox 136"/>
                    <p:cNvSpPr txBox="1"/>
                    <p:nvPr/>
                  </p:nvSpPr>
                  <p:spPr>
                    <a:xfrm>
                      <a:off x="7366052"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38" name="TextBox 137"/>
                    <p:cNvSpPr txBox="1"/>
                    <p:nvPr/>
                  </p:nvSpPr>
                  <p:spPr>
                    <a:xfrm>
                      <a:off x="7366052"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4" name="Group 3"/>
                  <p:cNvGrpSpPr/>
                  <p:nvPr/>
                </p:nvGrpSpPr>
                <p:grpSpPr>
                  <a:xfrm>
                    <a:off x="6812099" y="1645656"/>
                    <a:ext cx="230459" cy="1619156"/>
                    <a:chOff x="7670551" y="1641214"/>
                    <a:chExt cx="230459" cy="1619156"/>
                  </a:xfrm>
                </p:grpSpPr>
                <p:sp>
                  <p:nvSpPr>
                    <p:cNvPr id="142" name="TextBox 141"/>
                    <p:cNvSpPr txBox="1"/>
                    <p:nvPr/>
                  </p:nvSpPr>
                  <p:spPr>
                    <a:xfrm>
                      <a:off x="7670551"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43" name="TextBox 142"/>
                    <p:cNvSpPr txBox="1"/>
                    <p:nvPr/>
                  </p:nvSpPr>
                  <p:spPr>
                    <a:xfrm>
                      <a:off x="7670551" y="2184346"/>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144" name="TextBox 143"/>
                    <p:cNvSpPr txBox="1"/>
                    <p:nvPr/>
                  </p:nvSpPr>
                  <p:spPr>
                    <a:xfrm>
                      <a:off x="7670551" y="2452199"/>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45" name="TextBox 144"/>
                    <p:cNvSpPr txBox="1"/>
                    <p:nvPr/>
                  </p:nvSpPr>
                  <p:spPr>
                    <a:xfrm>
                      <a:off x="7670551" y="1914411"/>
                      <a:ext cx="230459" cy="276999"/>
                    </a:xfrm>
                    <a:prstGeom prst="rect">
                      <a:avLst/>
                    </a:prstGeom>
                    <a:solidFill>
                      <a:srgbClr val="D99694"/>
                    </a:solidFill>
                  </p:spPr>
                  <p:txBody>
                    <a:bodyPr wrap="square" lIns="0" tIns="0" rIns="0" bIns="0" rtlCol="0">
                      <a:spAutoFit/>
                    </a:bodyPr>
                    <a:lstStyle/>
                    <a:p>
                      <a:pPr algn="ctr"/>
                      <a:r>
                        <a:rPr lang="en-US" dirty="0"/>
                        <a:t>2</a:t>
                      </a:r>
                    </a:p>
                  </p:txBody>
                </p:sp>
                <p:sp>
                  <p:nvSpPr>
                    <p:cNvPr id="146" name="TextBox 145"/>
                    <p:cNvSpPr txBox="1"/>
                    <p:nvPr/>
                  </p:nvSpPr>
                  <p:spPr>
                    <a:xfrm>
                      <a:off x="7670551"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47" name="TextBox 146"/>
                    <p:cNvSpPr txBox="1"/>
                    <p:nvPr/>
                  </p:nvSpPr>
                  <p:spPr>
                    <a:xfrm>
                      <a:off x="7670551"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5" name="Group 4"/>
                  <p:cNvGrpSpPr/>
                  <p:nvPr/>
                </p:nvGrpSpPr>
                <p:grpSpPr>
                  <a:xfrm>
                    <a:off x="7490293" y="1652088"/>
                    <a:ext cx="230459" cy="1619156"/>
                    <a:chOff x="7975050" y="1641214"/>
                    <a:chExt cx="230459" cy="1619156"/>
                  </a:xfrm>
                </p:grpSpPr>
                <p:sp>
                  <p:nvSpPr>
                    <p:cNvPr id="151" name="TextBox 150"/>
                    <p:cNvSpPr txBox="1"/>
                    <p:nvPr/>
                  </p:nvSpPr>
                  <p:spPr>
                    <a:xfrm>
                      <a:off x="7975050"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52" name="TextBox 151"/>
                    <p:cNvSpPr txBox="1"/>
                    <p:nvPr/>
                  </p:nvSpPr>
                  <p:spPr>
                    <a:xfrm>
                      <a:off x="7975050" y="2184346"/>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153" name="TextBox 152"/>
                    <p:cNvSpPr txBox="1"/>
                    <p:nvPr/>
                  </p:nvSpPr>
                  <p:spPr>
                    <a:xfrm>
                      <a:off x="7975050" y="2452199"/>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54" name="TextBox 153"/>
                    <p:cNvSpPr txBox="1"/>
                    <p:nvPr/>
                  </p:nvSpPr>
                  <p:spPr>
                    <a:xfrm>
                      <a:off x="7975050" y="1914411"/>
                      <a:ext cx="230459" cy="276999"/>
                    </a:xfrm>
                    <a:prstGeom prst="rect">
                      <a:avLst/>
                    </a:prstGeom>
                    <a:solidFill>
                      <a:srgbClr val="D99694"/>
                    </a:solidFill>
                  </p:spPr>
                  <p:txBody>
                    <a:bodyPr wrap="square" lIns="0" tIns="0" rIns="0" bIns="0" rtlCol="0">
                      <a:spAutoFit/>
                    </a:bodyPr>
                    <a:lstStyle/>
                    <a:p>
                      <a:pPr algn="ctr"/>
                      <a:r>
                        <a:rPr lang="en-US" dirty="0"/>
                        <a:t>2</a:t>
                      </a:r>
                    </a:p>
                  </p:txBody>
                </p:sp>
                <p:sp>
                  <p:nvSpPr>
                    <p:cNvPr id="155" name="TextBox 154"/>
                    <p:cNvSpPr txBox="1"/>
                    <p:nvPr/>
                  </p:nvSpPr>
                  <p:spPr>
                    <a:xfrm>
                      <a:off x="7975050" y="2717209"/>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156" name="TextBox 155"/>
                    <p:cNvSpPr txBox="1"/>
                    <p:nvPr/>
                  </p:nvSpPr>
                  <p:spPr>
                    <a:xfrm>
                      <a:off x="7975050"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7" name="Group 6"/>
                  <p:cNvGrpSpPr/>
                  <p:nvPr/>
                </p:nvGrpSpPr>
                <p:grpSpPr>
                  <a:xfrm>
                    <a:off x="4928414" y="1652000"/>
                    <a:ext cx="230459" cy="1621332"/>
                    <a:chOff x="5804013" y="1628201"/>
                    <a:chExt cx="230459" cy="1621332"/>
                  </a:xfrm>
                </p:grpSpPr>
                <p:sp>
                  <p:nvSpPr>
                    <p:cNvPr id="93" name="TextBox 92"/>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94" name="TextBox 93"/>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95" name="TextBox 94"/>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96" name="TextBox 95"/>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97" name="TextBox 96"/>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98" name="TextBox 97"/>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05" name="Group 104"/>
                  <p:cNvGrpSpPr/>
                  <p:nvPr/>
                </p:nvGrpSpPr>
                <p:grpSpPr>
                  <a:xfrm>
                    <a:off x="5649479" y="1648451"/>
                    <a:ext cx="230459" cy="1621332"/>
                    <a:chOff x="5804013" y="1628201"/>
                    <a:chExt cx="230459" cy="1621332"/>
                  </a:xfrm>
                </p:grpSpPr>
                <p:sp>
                  <p:nvSpPr>
                    <p:cNvPr id="106" name="TextBox 105"/>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07" name="TextBox 106"/>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08" name="TextBox 107"/>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09" name="TextBox 108"/>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10" name="TextBox 109"/>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11" name="TextBox 110"/>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12" name="Group 111"/>
                  <p:cNvGrpSpPr/>
                  <p:nvPr/>
                </p:nvGrpSpPr>
                <p:grpSpPr>
                  <a:xfrm>
                    <a:off x="6373188" y="1657464"/>
                    <a:ext cx="230459" cy="1621332"/>
                    <a:chOff x="5804013" y="1628201"/>
                    <a:chExt cx="230459" cy="1621332"/>
                  </a:xfrm>
                </p:grpSpPr>
                <p:sp>
                  <p:nvSpPr>
                    <p:cNvPr id="115" name="TextBox 114"/>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16" name="TextBox 115"/>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17" name="TextBox 116"/>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18" name="TextBox 117"/>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19" name="TextBox 118"/>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20" name="TextBox 119"/>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21" name="Group 120"/>
                  <p:cNvGrpSpPr/>
                  <p:nvPr/>
                </p:nvGrpSpPr>
                <p:grpSpPr>
                  <a:xfrm>
                    <a:off x="7045564" y="1645656"/>
                    <a:ext cx="230459" cy="1621332"/>
                    <a:chOff x="5804013" y="1628201"/>
                    <a:chExt cx="230459" cy="1621332"/>
                  </a:xfrm>
                </p:grpSpPr>
                <p:sp>
                  <p:nvSpPr>
                    <p:cNvPr id="122" name="TextBox 121"/>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23" name="TextBox 122"/>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30" name="TextBox 129"/>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31" name="TextBox 130"/>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32" name="TextBox 131"/>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39" name="TextBox 138"/>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40" name="Group 139"/>
                  <p:cNvGrpSpPr/>
                  <p:nvPr/>
                </p:nvGrpSpPr>
                <p:grpSpPr>
                  <a:xfrm>
                    <a:off x="7720752" y="1649539"/>
                    <a:ext cx="230459" cy="1621332"/>
                    <a:chOff x="5804013" y="1628201"/>
                    <a:chExt cx="230459" cy="1621332"/>
                  </a:xfrm>
                </p:grpSpPr>
                <p:sp>
                  <p:nvSpPr>
                    <p:cNvPr id="141" name="TextBox 140"/>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48" name="TextBox 147"/>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49" name="TextBox 148"/>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50" name="TextBox 149"/>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57" name="TextBox 156"/>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58" name="TextBox 157"/>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sp>
              <p:nvSpPr>
                <p:cNvPr id="38" name="Right Brace 37"/>
                <p:cNvSpPr/>
                <p:nvPr/>
              </p:nvSpPr>
              <p:spPr>
                <a:xfrm rot="5400000">
                  <a:off x="6349023" y="1847913"/>
                  <a:ext cx="296888" cy="325325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5953912" y="3586339"/>
                  <a:ext cx="1103124" cy="307777"/>
                </a:xfrm>
                <a:prstGeom prst="rect">
                  <a:avLst/>
                </a:prstGeom>
                <a:noFill/>
              </p:spPr>
              <p:txBody>
                <a:bodyPr wrap="none" rtlCol="0">
                  <a:spAutoFit/>
                </a:bodyPr>
                <a:lstStyle/>
                <a:p>
                  <a:pPr algn="ctr"/>
                  <a:r>
                    <a:rPr lang="en-US" sz="1400" dirty="0"/>
                    <a:t>5 Genotypes</a:t>
                  </a:r>
                </a:p>
              </p:txBody>
            </p:sp>
          </p:grpSp>
          <p:sp>
            <p:nvSpPr>
              <p:cNvPr id="42" name="Rectangle 41"/>
              <p:cNvSpPr/>
              <p:nvPr/>
            </p:nvSpPr>
            <p:spPr>
              <a:xfrm>
                <a:off x="3396528" y="3326097"/>
                <a:ext cx="415498" cy="369332"/>
              </a:xfrm>
              <a:prstGeom prst="rect">
                <a:avLst/>
              </a:prstGeom>
            </p:spPr>
            <p:txBody>
              <a:bodyPr wrap="none">
                <a:spAutoFit/>
              </a:bodyPr>
              <a:lstStyle/>
              <a:p>
                <a:r>
                  <a:rPr lang="en-US" dirty="0"/>
                  <a:t>♂</a:t>
                </a:r>
              </a:p>
            </p:txBody>
          </p:sp>
          <p:sp>
            <p:nvSpPr>
              <p:cNvPr id="43" name="Rectangle 42"/>
              <p:cNvSpPr/>
              <p:nvPr/>
            </p:nvSpPr>
            <p:spPr>
              <a:xfrm>
                <a:off x="2706878" y="3326097"/>
                <a:ext cx="415498" cy="369332"/>
              </a:xfrm>
              <a:prstGeom prst="rect">
                <a:avLst/>
              </a:prstGeom>
            </p:spPr>
            <p:txBody>
              <a:bodyPr wrap="none">
                <a:spAutoFit/>
              </a:bodyPr>
              <a:lstStyle/>
              <a:p>
                <a:r>
                  <a:rPr lang="en-US" dirty="0"/>
                  <a:t>♀</a:t>
                </a:r>
              </a:p>
            </p:txBody>
          </p:sp>
        </p:grpSp>
        <p:sp>
          <p:nvSpPr>
            <p:cNvPr id="6" name="Rectangle 5"/>
            <p:cNvSpPr/>
            <p:nvPr/>
          </p:nvSpPr>
          <p:spPr>
            <a:xfrm>
              <a:off x="2584908" y="1575595"/>
              <a:ext cx="669855" cy="2119834"/>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3398028" y="1573894"/>
              <a:ext cx="420105" cy="212153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Tree>
    <p:extLst>
      <p:ext uri="{BB962C8B-B14F-4D97-AF65-F5344CB8AC3E}">
        <p14:creationId xmlns:p14="http://schemas.microsoft.com/office/powerpoint/2010/main" val="26961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nt.map.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098" y="959487"/>
            <a:ext cx="6416935" cy="5313282"/>
          </a:xfrm>
          <a:prstGeom prst="rect">
            <a:avLst/>
          </a:prstGeom>
        </p:spPr>
      </p:pic>
      <p:sp>
        <p:nvSpPr>
          <p:cNvPr id="12" name="Oval 11"/>
          <p:cNvSpPr/>
          <p:nvPr/>
        </p:nvSpPr>
        <p:spPr>
          <a:xfrm>
            <a:off x="5470194" y="1139160"/>
            <a:ext cx="5018864" cy="4986799"/>
          </a:xfrm>
          <a:prstGeom prst="ellipse">
            <a:avLst/>
          </a:prstGeom>
          <a:noFill/>
          <a:ln w="4254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870278" y="6022567"/>
            <a:ext cx="1249003" cy="1974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4875577" y="5687538"/>
            <a:ext cx="1249003" cy="1974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5669700" y="1333106"/>
            <a:ext cx="4610324" cy="4568619"/>
            <a:chOff x="3249256" y="1704150"/>
            <a:chExt cx="4610324" cy="4568619"/>
          </a:xfrm>
        </p:grpSpPr>
        <p:sp>
          <p:nvSpPr>
            <p:cNvPr id="17" name="Donut 16"/>
            <p:cNvSpPr/>
            <p:nvPr/>
          </p:nvSpPr>
          <p:spPr>
            <a:xfrm>
              <a:off x="3256839" y="1704152"/>
              <a:ext cx="4597992" cy="4568617"/>
            </a:xfrm>
            <a:prstGeom prst="donut">
              <a:avLst>
                <a:gd name="adj" fmla="val 193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p:cNvSpPr/>
            <p:nvPr/>
          </p:nvSpPr>
          <p:spPr>
            <a:xfrm>
              <a:off x="3261587" y="1704152"/>
              <a:ext cx="4594140" cy="4568616"/>
            </a:xfrm>
            <a:prstGeom prst="blockArc">
              <a:avLst>
                <a:gd name="adj1" fmla="val 18814885"/>
                <a:gd name="adj2" fmla="val 2339651"/>
                <a:gd name="adj3" fmla="val 200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p:cNvSpPr/>
            <p:nvPr/>
          </p:nvSpPr>
          <p:spPr>
            <a:xfrm rot="16200000">
              <a:off x="3265857" y="1688711"/>
              <a:ext cx="4564790" cy="4597991"/>
            </a:xfrm>
            <a:prstGeom prst="blockArc">
              <a:avLst>
                <a:gd name="adj1" fmla="val 20502858"/>
                <a:gd name="adj2" fmla="val 21027833"/>
                <a:gd name="adj3" fmla="val 197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6200000">
              <a:off x="3278189" y="1687550"/>
              <a:ext cx="4564790" cy="4597991"/>
            </a:xfrm>
            <a:prstGeom prst="blockArc">
              <a:avLst>
                <a:gd name="adj1" fmla="val 20245388"/>
                <a:gd name="adj2" fmla="val 20425383"/>
                <a:gd name="adj3" fmla="val 1955"/>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p:cNvSpPr/>
            <p:nvPr/>
          </p:nvSpPr>
          <p:spPr>
            <a:xfrm rot="16200000">
              <a:off x="3278190" y="1687549"/>
              <a:ext cx="4564790" cy="4597991"/>
            </a:xfrm>
            <a:prstGeom prst="blockArc">
              <a:avLst>
                <a:gd name="adj1" fmla="val 20116957"/>
                <a:gd name="adj2" fmla="val 20193725"/>
                <a:gd name="adj3" fmla="val 191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5" name="TextBox 14"/>
          <p:cNvSpPr txBox="1"/>
          <p:nvPr/>
        </p:nvSpPr>
        <p:spPr>
          <a:xfrm>
            <a:off x="4645200" y="5647357"/>
            <a:ext cx="1799399" cy="769441"/>
          </a:xfrm>
          <a:prstGeom prst="rect">
            <a:avLst/>
          </a:prstGeom>
          <a:noFill/>
        </p:spPr>
        <p:txBody>
          <a:bodyPr wrap="square" rtlCol="0">
            <a:spAutoFit/>
          </a:bodyPr>
          <a:lstStyle/>
          <a:p>
            <a:endParaRPr lang="en-US" sz="1100" dirty="0">
              <a:latin typeface="Arial"/>
              <a:ea typeface="Wingdings"/>
              <a:cs typeface="Arial"/>
              <a:sym typeface="Wingdings"/>
            </a:endParaRPr>
          </a:p>
          <a:p>
            <a:pPr algn="ctr"/>
            <a:r>
              <a:rPr lang="en-US" sz="1100" dirty="0">
                <a:latin typeface="Arial"/>
                <a:cs typeface="Arial"/>
              </a:rPr>
              <a:t>1                              60</a:t>
            </a:r>
          </a:p>
          <a:p>
            <a:pPr algn="ctr"/>
            <a:r>
              <a:rPr lang="en-US" sz="1100" dirty="0">
                <a:latin typeface="Arial"/>
                <a:cs typeface="Arial"/>
              </a:rPr>
              <a:t>Chromosomes</a:t>
            </a:r>
          </a:p>
          <a:p>
            <a:endParaRPr lang="en-US" sz="1100" dirty="0">
              <a:latin typeface="Arial"/>
              <a:cs typeface="Arial"/>
            </a:endParaRPr>
          </a:p>
        </p:txBody>
      </p:sp>
      <p:sp>
        <p:nvSpPr>
          <p:cNvPr id="22" name="TextBox 21"/>
          <p:cNvSpPr txBox="1"/>
          <p:nvPr/>
        </p:nvSpPr>
        <p:spPr>
          <a:xfrm>
            <a:off x="5081182" y="5373815"/>
            <a:ext cx="1799399" cy="692497"/>
          </a:xfrm>
          <a:prstGeom prst="rect">
            <a:avLst/>
          </a:prstGeom>
          <a:noFill/>
        </p:spPr>
        <p:txBody>
          <a:bodyPr wrap="square" rtlCol="0">
            <a:spAutoFit/>
          </a:bodyPr>
          <a:lstStyle/>
          <a:p>
            <a:r>
              <a:rPr lang="en-US" sz="1400" dirty="0">
                <a:latin typeface="Arial"/>
                <a:ea typeface="Wingdings"/>
                <a:cs typeface="Arial"/>
                <a:sym typeface="Wingdings"/>
              </a:rPr>
              <a:t> </a:t>
            </a:r>
            <a:r>
              <a:rPr lang="en-US" sz="1100" dirty="0">
                <a:latin typeface="Arial"/>
                <a:ea typeface="Wingdings"/>
                <a:cs typeface="Arial"/>
                <a:sym typeface="Wingdings"/>
              </a:rPr>
              <a:t>Eusocial</a:t>
            </a:r>
          </a:p>
          <a:p>
            <a:r>
              <a:rPr lang="en-US" sz="1400" dirty="0">
                <a:solidFill>
                  <a:schemeClr val="bg1">
                    <a:lumMod val="50000"/>
                  </a:schemeClr>
                </a:solidFill>
                <a:latin typeface="Arial"/>
                <a:ea typeface="Wingdings"/>
                <a:cs typeface="Arial"/>
                <a:sym typeface="Wingdings"/>
              </a:rPr>
              <a:t></a:t>
            </a:r>
            <a:r>
              <a:rPr lang="en-US" sz="1100" dirty="0">
                <a:latin typeface="Arial"/>
                <a:ea typeface="Wingdings"/>
                <a:cs typeface="Arial"/>
                <a:sym typeface="Wingdings"/>
              </a:rPr>
              <a:t> Solitary</a:t>
            </a:r>
          </a:p>
          <a:p>
            <a:endParaRPr lang="en-US" sz="1100" dirty="0">
              <a:latin typeface="Arial"/>
              <a:cs typeface="Arial"/>
            </a:endParaRPr>
          </a:p>
        </p:txBody>
      </p:sp>
      <p:pic>
        <p:nvPicPr>
          <p:cNvPr id="16" name="Picture 15"/>
          <p:cNvPicPr/>
          <p:nvPr/>
        </p:nvPicPr>
        <p:blipFill>
          <a:blip r:embed="rId4">
            <a:alphaModFix/>
            <a:extLst>
              <a:ext uri="{BEBA8EAE-BF5A-486C-A8C5-ECC9F3942E4B}">
                <a14:imgProps xmlns:a14="http://schemas.microsoft.com/office/drawing/2010/main">
                  <a14:imgLayer r:embed="rId5">
                    <a14:imgEffect>
                      <a14:backgroundRemoval t="2000" b="95667" l="0" r="100000">
                        <a14:foregroundMark x1="23333" y1="51333" x2="23333" y2="51333"/>
                        <a14:foregroundMark x1="7667" y1="33000" x2="7667" y2="33000"/>
                        <a14:foregroundMark x1="16000" y1="35667" x2="16000" y2="35667"/>
                        <a14:foregroundMark x1="29333" y1="39667" x2="29333" y2="39667"/>
                        <a14:backgroundMark x1="2667" y1="40667" x2="2667" y2="40667"/>
                        <a14:backgroundMark x1="1667" y1="27667" x2="1667" y2="27667"/>
                      </a14:backgroundRemoval>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677319" y="3330220"/>
            <a:ext cx="586740" cy="586740"/>
          </a:xfrm>
          <a:prstGeom prst="rect">
            <a:avLst/>
          </a:prstGeom>
        </p:spPr>
      </p:pic>
      <p:sp>
        <p:nvSpPr>
          <p:cNvPr id="23"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
        <p:nvSpPr>
          <p:cNvPr id="24" name="Rectangle 23"/>
          <p:cNvSpPr/>
          <p:nvPr/>
        </p:nvSpPr>
        <p:spPr>
          <a:xfrm>
            <a:off x="2325836" y="4331331"/>
            <a:ext cx="2549740" cy="2031325"/>
          </a:xfrm>
          <a:prstGeom prst="rect">
            <a:avLst/>
          </a:prstGeom>
        </p:spPr>
        <p:txBody>
          <a:bodyPr wrap="square">
            <a:spAutoFit/>
          </a:bodyPr>
          <a:lstStyle/>
          <a:p>
            <a:pPr algn="ctr"/>
            <a:r>
              <a:rPr lang="en-US" dirty="0"/>
              <a:t>Standard ANOVA</a:t>
            </a:r>
          </a:p>
          <a:p>
            <a:pPr algn="ctr"/>
            <a:r>
              <a:rPr lang="en-US" dirty="0"/>
              <a:t>p-value &lt; 0.001</a:t>
            </a:r>
          </a:p>
          <a:p>
            <a:pPr algn="ctr"/>
            <a:endParaRPr lang="en-US" dirty="0"/>
          </a:p>
          <a:p>
            <a:pPr algn="ctr"/>
            <a:endParaRPr lang="en-US" dirty="0"/>
          </a:p>
          <a:p>
            <a:pPr algn="ctr"/>
            <a:r>
              <a:rPr lang="en-US" dirty="0"/>
              <a:t>Phylo - ANOVA </a:t>
            </a:r>
          </a:p>
          <a:p>
            <a:pPr algn="ctr"/>
            <a:r>
              <a:rPr lang="en-US" dirty="0"/>
              <a:t>F-statistic = 70.5, </a:t>
            </a:r>
          </a:p>
          <a:p>
            <a:pPr algn="ctr"/>
            <a:r>
              <a:rPr lang="en-US" dirty="0"/>
              <a:t>p-value = 0.23 </a:t>
            </a:r>
          </a:p>
        </p:txBody>
      </p:sp>
      <p:pic>
        <p:nvPicPr>
          <p:cNvPr id="25" name="Picture 24"/>
          <p:cNvPicPr/>
          <p:nvPr/>
        </p:nvPicPr>
        <p:blipFill rotWithShape="1">
          <a:blip r:embed="rId6">
            <a:extLst>
              <a:ext uri="{28A0092B-C50C-407E-A947-70E740481C1C}">
                <a14:useLocalDpi xmlns:a14="http://schemas.microsoft.com/office/drawing/2010/main" val="0"/>
              </a:ext>
            </a:extLst>
          </a:blip>
          <a:srcRect l="11977" t="15609" r="15739" b="34872"/>
          <a:stretch/>
        </p:blipFill>
        <p:spPr bwMode="auto">
          <a:xfrm>
            <a:off x="1844594" y="959488"/>
            <a:ext cx="3625601" cy="2957473"/>
          </a:xfrm>
          <a:prstGeom prst="rect">
            <a:avLst/>
          </a:prstGeom>
          <a:ln>
            <a:noFill/>
          </a:ln>
          <a:effectLst/>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181574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081" y="1803189"/>
            <a:ext cx="6929530" cy="1938992"/>
          </a:xfrm>
          <a:prstGeom prst="rect">
            <a:avLst/>
          </a:prstGeom>
          <a:noFill/>
        </p:spPr>
        <p:txBody>
          <a:bodyPr wrap="square" rtlCol="0">
            <a:spAutoFit/>
          </a:bodyPr>
          <a:lstStyle/>
          <a:p>
            <a:r>
              <a:rPr lang="en-US" sz="2400" b="1" dirty="0"/>
              <a:t>Bull’s hypothesis</a:t>
            </a:r>
          </a:p>
          <a:p>
            <a:endParaRPr lang="en-US" sz="2400" b="1" dirty="0"/>
          </a:p>
          <a:p>
            <a:r>
              <a:rPr lang="en-US" sz="2400" i="1" dirty="0"/>
              <a:t>Species with relatively few chromosomes should experience transitions to </a:t>
            </a:r>
            <a:r>
              <a:rPr lang="en-US" sz="2400" i="1" dirty="0" err="1"/>
              <a:t>haplodiploidy</a:t>
            </a:r>
            <a:r>
              <a:rPr lang="en-US" sz="2400" i="1" dirty="0"/>
              <a:t> more frequently than species with many chromosomes.</a:t>
            </a:r>
          </a:p>
        </p:txBody>
      </p:sp>
      <p:sp>
        <p:nvSpPr>
          <p:cNvPr id="4"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
        <p:nvSpPr>
          <p:cNvPr id="3" name="TextBox 2"/>
          <p:cNvSpPr txBox="1"/>
          <p:nvPr/>
        </p:nvSpPr>
        <p:spPr>
          <a:xfrm>
            <a:off x="8995246" y="6488668"/>
            <a:ext cx="1672754" cy="369332"/>
          </a:xfrm>
          <a:prstGeom prst="rect">
            <a:avLst/>
          </a:prstGeom>
          <a:noFill/>
        </p:spPr>
        <p:txBody>
          <a:bodyPr wrap="square" rtlCol="0">
            <a:spAutoFit/>
          </a:bodyPr>
          <a:lstStyle/>
          <a:p>
            <a:r>
              <a:rPr lang="en-US" dirty="0"/>
              <a:t>Bull 1979, 1983</a:t>
            </a:r>
          </a:p>
        </p:txBody>
      </p:sp>
    </p:spTree>
    <p:extLst>
      <p:ext uri="{BB962C8B-B14F-4D97-AF65-F5344CB8AC3E}">
        <p14:creationId xmlns:p14="http://schemas.microsoft.com/office/powerpoint/2010/main" val="204973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Problem</a:t>
            </a:r>
          </a:p>
        </p:txBody>
      </p:sp>
      <p:sp>
        <p:nvSpPr>
          <p:cNvPr id="3" name="TextBox 2">
            <a:extLst>
              <a:ext uri="{FF2B5EF4-FFF2-40B4-BE49-F238E27FC236}">
                <a16:creationId xmlns:a16="http://schemas.microsoft.com/office/drawing/2014/main" id="{A31D4FC2-018C-0046-93CC-9DCF8EE58D03}"/>
              </a:ext>
            </a:extLst>
          </p:cNvPr>
          <p:cNvSpPr txBox="1"/>
          <p:nvPr/>
        </p:nvSpPr>
        <p:spPr>
          <a:xfrm>
            <a:off x="900218" y="1870364"/>
            <a:ext cx="10391563" cy="2308324"/>
          </a:xfrm>
          <a:prstGeom prst="rect">
            <a:avLst/>
          </a:prstGeom>
          <a:noFill/>
        </p:spPr>
        <p:txBody>
          <a:bodyPr wrap="none" rtlCol="0">
            <a:spAutoFit/>
          </a:bodyPr>
          <a:lstStyle/>
          <a:p>
            <a:r>
              <a:rPr lang="en-US" sz="2400" dirty="0"/>
              <a:t>Does body size impact brain size?</a:t>
            </a:r>
          </a:p>
          <a:p>
            <a:r>
              <a:rPr lang="en-US" sz="2400" dirty="0"/>
              <a:t>Does flight effect speciation rate?</a:t>
            </a:r>
          </a:p>
          <a:p>
            <a:r>
              <a:rPr lang="en-US" sz="2400" dirty="0"/>
              <a:t>Does the evolution of some traits make species more likely to go extinct?</a:t>
            </a:r>
          </a:p>
          <a:p>
            <a:r>
              <a:rPr lang="en-US" sz="2400" dirty="0"/>
              <a:t>Do structures in predators and prey coevolve?</a:t>
            </a:r>
          </a:p>
          <a:p>
            <a:r>
              <a:rPr lang="en-US" sz="2400" dirty="0"/>
              <a:t>Are the expression level of some genes maintained over evolutionary time scales?</a:t>
            </a:r>
          </a:p>
          <a:p>
            <a:r>
              <a:rPr lang="en-US" sz="2400" dirty="0"/>
              <a:t>How many times have eyes evolved?</a:t>
            </a:r>
          </a:p>
        </p:txBody>
      </p:sp>
      <p:sp>
        <p:nvSpPr>
          <p:cNvPr id="5" name="TextBox 4">
            <a:extLst>
              <a:ext uri="{FF2B5EF4-FFF2-40B4-BE49-F238E27FC236}">
                <a16:creationId xmlns:a16="http://schemas.microsoft.com/office/drawing/2014/main" id="{2D0DEFA2-439D-1F4B-8F96-596621BBC17F}"/>
              </a:ext>
            </a:extLst>
          </p:cNvPr>
          <p:cNvSpPr txBox="1"/>
          <p:nvPr/>
        </p:nvSpPr>
        <p:spPr>
          <a:xfrm>
            <a:off x="900218" y="5361709"/>
            <a:ext cx="7674858" cy="461665"/>
          </a:xfrm>
          <a:prstGeom prst="rect">
            <a:avLst/>
          </a:prstGeom>
          <a:noFill/>
        </p:spPr>
        <p:txBody>
          <a:bodyPr wrap="none" rtlCol="0">
            <a:spAutoFit/>
          </a:bodyPr>
          <a:lstStyle/>
          <a:p>
            <a:r>
              <a:rPr lang="en-US" sz="2400" b="1" dirty="0"/>
              <a:t>Some questions are hard to ask with experimental studies!</a:t>
            </a:r>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Box 220"/>
          <p:cNvSpPr txBox="1"/>
          <p:nvPr/>
        </p:nvSpPr>
        <p:spPr>
          <a:xfrm>
            <a:off x="1567479" y="3026896"/>
            <a:ext cx="7448881" cy="369332"/>
          </a:xfrm>
          <a:prstGeom prst="rect">
            <a:avLst/>
          </a:prstGeom>
          <a:noFill/>
        </p:spPr>
        <p:txBody>
          <a:bodyPr wrap="square" rtlCol="0">
            <a:spAutoFit/>
          </a:bodyPr>
          <a:lstStyle/>
          <a:p>
            <a:r>
              <a:rPr lang="en-US" dirty="0"/>
              <a:t>Fusion between chromosome 2 and X; followed by degeneration of </a:t>
            </a:r>
            <a:r>
              <a:rPr lang="en-US" dirty="0" err="1"/>
              <a:t>neoY</a:t>
            </a:r>
            <a:endParaRPr lang="en-US" dirty="0"/>
          </a:p>
        </p:txBody>
      </p:sp>
      <p:grpSp>
        <p:nvGrpSpPr>
          <p:cNvPr id="426" name="Group 425"/>
          <p:cNvGrpSpPr/>
          <p:nvPr/>
        </p:nvGrpSpPr>
        <p:grpSpPr>
          <a:xfrm>
            <a:off x="1676434" y="1206087"/>
            <a:ext cx="5425133" cy="1783799"/>
            <a:chOff x="152433" y="1206086"/>
            <a:chExt cx="5425133" cy="1783799"/>
          </a:xfrm>
        </p:grpSpPr>
        <p:sp>
          <p:nvSpPr>
            <p:cNvPr id="8" name="Oval 7"/>
            <p:cNvSpPr/>
            <p:nvPr/>
          </p:nvSpPr>
          <p:spPr>
            <a:xfrm flipH="1">
              <a:off x="1094887"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61559" y="1338894"/>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p:txBody>
        </p:sp>
        <p:sp>
          <p:nvSpPr>
            <p:cNvPr id="97" name="Oval 96"/>
            <p:cNvSpPr/>
            <p:nvPr/>
          </p:nvSpPr>
          <p:spPr>
            <a:xfrm flipH="1">
              <a:off x="1355008"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52433" y="1206086"/>
              <a:ext cx="595035" cy="369332"/>
            </a:xfrm>
            <a:prstGeom prst="rect">
              <a:avLst/>
            </a:prstGeom>
            <a:noFill/>
          </p:spPr>
          <p:txBody>
            <a:bodyPr wrap="none" rtlCol="0">
              <a:spAutoFit/>
            </a:bodyPr>
            <a:lstStyle/>
            <a:p>
              <a:r>
                <a:rPr lang="en-US" dirty="0"/>
                <a:t>2 XY</a:t>
              </a:r>
            </a:p>
          </p:txBody>
        </p:sp>
        <p:sp>
          <p:nvSpPr>
            <p:cNvPr id="6" name="Rectangle 5"/>
            <p:cNvSpPr/>
            <p:nvPr/>
          </p:nvSpPr>
          <p:spPr>
            <a:xfrm>
              <a:off x="4306316" y="2594610"/>
              <a:ext cx="415498" cy="369332"/>
            </a:xfrm>
            <a:prstGeom prst="rect">
              <a:avLst/>
            </a:prstGeom>
          </p:spPr>
          <p:txBody>
            <a:bodyPr wrap="none">
              <a:spAutoFit/>
            </a:bodyPr>
            <a:lstStyle/>
            <a:p>
              <a:r>
                <a:rPr lang="en-US" dirty="0"/>
                <a:t>♂</a:t>
              </a:r>
            </a:p>
          </p:txBody>
        </p:sp>
        <p:sp>
          <p:nvSpPr>
            <p:cNvPr id="7" name="Rectangle 6"/>
            <p:cNvSpPr/>
            <p:nvPr/>
          </p:nvSpPr>
          <p:spPr>
            <a:xfrm>
              <a:off x="1737271" y="2594610"/>
              <a:ext cx="415498" cy="369332"/>
            </a:xfrm>
            <a:prstGeom prst="rect">
              <a:avLst/>
            </a:prstGeom>
          </p:spPr>
          <p:txBody>
            <a:bodyPr wrap="none">
              <a:spAutoFit/>
            </a:bodyPr>
            <a:lstStyle/>
            <a:p>
              <a:r>
                <a:rPr lang="en-US" dirty="0"/>
                <a:t>♀</a:t>
              </a:r>
            </a:p>
          </p:txBody>
        </p:sp>
        <p:sp>
          <p:nvSpPr>
            <p:cNvPr id="135" name="TextBox 134"/>
            <p:cNvSpPr txBox="1"/>
            <p:nvPr/>
          </p:nvSpPr>
          <p:spPr>
            <a:xfrm>
              <a:off x="1164279" y="2233770"/>
              <a:ext cx="301660" cy="369332"/>
            </a:xfrm>
            <a:prstGeom prst="rect">
              <a:avLst/>
            </a:prstGeom>
            <a:noFill/>
          </p:spPr>
          <p:txBody>
            <a:bodyPr wrap="none" rtlCol="0">
              <a:spAutoFit/>
            </a:bodyPr>
            <a:lstStyle/>
            <a:p>
              <a:r>
                <a:rPr lang="en-US" dirty="0"/>
                <a:t>1</a:t>
              </a:r>
            </a:p>
          </p:txBody>
        </p:sp>
        <p:sp>
          <p:nvSpPr>
            <p:cNvPr id="136" name="TextBox 135"/>
            <p:cNvSpPr txBox="1"/>
            <p:nvPr/>
          </p:nvSpPr>
          <p:spPr>
            <a:xfrm>
              <a:off x="2496629" y="2230707"/>
              <a:ext cx="304478" cy="369332"/>
            </a:xfrm>
            <a:prstGeom prst="rect">
              <a:avLst/>
            </a:prstGeom>
            <a:noFill/>
          </p:spPr>
          <p:txBody>
            <a:bodyPr wrap="none" rtlCol="0">
              <a:spAutoFit/>
            </a:bodyPr>
            <a:lstStyle/>
            <a:p>
              <a:r>
                <a:rPr lang="en-US" dirty="0"/>
                <a:t>X</a:t>
              </a:r>
            </a:p>
          </p:txBody>
        </p:sp>
        <p:sp>
          <p:nvSpPr>
            <p:cNvPr id="137" name="TextBox 136"/>
            <p:cNvSpPr txBox="1"/>
            <p:nvPr/>
          </p:nvSpPr>
          <p:spPr>
            <a:xfrm>
              <a:off x="1783854" y="2228783"/>
              <a:ext cx="301660" cy="369332"/>
            </a:xfrm>
            <a:prstGeom prst="rect">
              <a:avLst/>
            </a:prstGeom>
            <a:noFill/>
          </p:spPr>
          <p:txBody>
            <a:bodyPr wrap="none" rtlCol="0">
              <a:spAutoFit/>
            </a:bodyPr>
            <a:lstStyle/>
            <a:p>
              <a:r>
                <a:rPr lang="en-US" dirty="0"/>
                <a:t>2</a:t>
              </a:r>
            </a:p>
          </p:txBody>
        </p:sp>
        <p:sp>
          <p:nvSpPr>
            <p:cNvPr id="138" name="Rectangle 137"/>
            <p:cNvSpPr/>
            <p:nvPr/>
          </p:nvSpPr>
          <p:spPr>
            <a:xfrm>
              <a:off x="911046" y="1206086"/>
              <a:ext cx="2152265"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5082306" y="215855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4762350" y="2228783"/>
              <a:ext cx="674943" cy="369332"/>
            </a:xfrm>
            <a:prstGeom prst="rect">
              <a:avLst/>
            </a:prstGeom>
            <a:noFill/>
          </p:spPr>
          <p:txBody>
            <a:bodyPr wrap="square" rtlCol="0">
              <a:spAutoFit/>
            </a:bodyPr>
            <a:lstStyle/>
            <a:p>
              <a:r>
                <a:rPr lang="en-US" dirty="0"/>
                <a:t>X   Y</a:t>
              </a:r>
            </a:p>
          </p:txBody>
        </p:sp>
        <p:sp>
          <p:nvSpPr>
            <p:cNvPr id="188" name="Rectangle 187"/>
            <p:cNvSpPr/>
            <p:nvPr/>
          </p:nvSpPr>
          <p:spPr>
            <a:xfrm>
              <a:off x="3297843" y="1206086"/>
              <a:ext cx="2279723"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flipH="1">
              <a:off x="2427943" y="217445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flipH="1">
              <a:off x="2679656" y="2181646"/>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TextBox 315"/>
            <p:cNvSpPr txBox="1"/>
            <p:nvPr/>
          </p:nvSpPr>
          <p:spPr>
            <a:xfrm>
              <a:off x="1322806" y="1341417"/>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17" name="Oval 316"/>
            <p:cNvSpPr/>
            <p:nvPr/>
          </p:nvSpPr>
          <p:spPr>
            <a:xfrm flipH="1">
              <a:off x="1706765"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TextBox 317"/>
            <p:cNvSpPr txBox="1"/>
            <p:nvPr/>
          </p:nvSpPr>
          <p:spPr>
            <a:xfrm>
              <a:off x="1673437" y="1338894"/>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19" name="Oval 318"/>
            <p:cNvSpPr/>
            <p:nvPr/>
          </p:nvSpPr>
          <p:spPr>
            <a:xfrm flipH="1">
              <a:off x="1966886"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TextBox 319"/>
            <p:cNvSpPr txBox="1"/>
            <p:nvPr/>
          </p:nvSpPr>
          <p:spPr>
            <a:xfrm>
              <a:off x="1934684" y="1341417"/>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1" name="TextBox 320"/>
            <p:cNvSpPr txBox="1"/>
            <p:nvPr/>
          </p:nvSpPr>
          <p:spPr>
            <a:xfrm>
              <a:off x="2387139" y="1331261"/>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2" name="TextBox 321"/>
            <p:cNvSpPr txBox="1"/>
            <p:nvPr/>
          </p:nvSpPr>
          <p:spPr>
            <a:xfrm>
              <a:off x="2648386" y="1333784"/>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3" name="Oval 322"/>
            <p:cNvSpPr/>
            <p:nvPr/>
          </p:nvSpPr>
          <p:spPr>
            <a:xfrm flipH="1">
              <a:off x="3466519"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TextBox 323"/>
            <p:cNvSpPr txBox="1"/>
            <p:nvPr/>
          </p:nvSpPr>
          <p:spPr>
            <a:xfrm>
              <a:off x="3433191" y="1320781"/>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5" name="Oval 324"/>
            <p:cNvSpPr/>
            <p:nvPr/>
          </p:nvSpPr>
          <p:spPr>
            <a:xfrm flipH="1">
              <a:off x="3726640"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p:cNvSpPr txBox="1"/>
            <p:nvPr/>
          </p:nvSpPr>
          <p:spPr>
            <a:xfrm>
              <a:off x="3535911" y="2215657"/>
              <a:ext cx="301660" cy="369332"/>
            </a:xfrm>
            <a:prstGeom prst="rect">
              <a:avLst/>
            </a:prstGeom>
            <a:noFill/>
          </p:spPr>
          <p:txBody>
            <a:bodyPr wrap="none" rtlCol="0">
              <a:spAutoFit/>
            </a:bodyPr>
            <a:lstStyle/>
            <a:p>
              <a:r>
                <a:rPr lang="en-US" dirty="0"/>
                <a:t>1</a:t>
              </a:r>
            </a:p>
          </p:txBody>
        </p:sp>
        <p:sp>
          <p:nvSpPr>
            <p:cNvPr id="327" name="TextBox 326"/>
            <p:cNvSpPr txBox="1"/>
            <p:nvPr/>
          </p:nvSpPr>
          <p:spPr>
            <a:xfrm>
              <a:off x="4155486" y="2210670"/>
              <a:ext cx="301660" cy="369332"/>
            </a:xfrm>
            <a:prstGeom prst="rect">
              <a:avLst/>
            </a:prstGeom>
            <a:noFill/>
          </p:spPr>
          <p:txBody>
            <a:bodyPr wrap="none" rtlCol="0">
              <a:spAutoFit/>
            </a:bodyPr>
            <a:lstStyle/>
            <a:p>
              <a:r>
                <a:rPr lang="en-US" dirty="0"/>
                <a:t>2</a:t>
              </a:r>
            </a:p>
          </p:txBody>
        </p:sp>
        <p:sp>
          <p:nvSpPr>
            <p:cNvPr id="328" name="Oval 327"/>
            <p:cNvSpPr/>
            <p:nvPr/>
          </p:nvSpPr>
          <p:spPr>
            <a:xfrm flipH="1">
              <a:off x="4799575" y="215633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TextBox 328"/>
            <p:cNvSpPr txBox="1"/>
            <p:nvPr/>
          </p:nvSpPr>
          <p:spPr>
            <a:xfrm>
              <a:off x="3694438" y="1323304"/>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0" name="Oval 329"/>
            <p:cNvSpPr/>
            <p:nvPr/>
          </p:nvSpPr>
          <p:spPr>
            <a:xfrm flipH="1">
              <a:off x="4078397"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TextBox 330"/>
            <p:cNvSpPr txBox="1"/>
            <p:nvPr/>
          </p:nvSpPr>
          <p:spPr>
            <a:xfrm>
              <a:off x="4045069" y="1320781"/>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2" name="Oval 331"/>
            <p:cNvSpPr/>
            <p:nvPr/>
          </p:nvSpPr>
          <p:spPr>
            <a:xfrm flipH="1">
              <a:off x="4338518"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TextBox 332"/>
            <p:cNvSpPr txBox="1"/>
            <p:nvPr/>
          </p:nvSpPr>
          <p:spPr>
            <a:xfrm>
              <a:off x="4306316" y="1323304"/>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4" name="TextBox 333"/>
            <p:cNvSpPr txBox="1"/>
            <p:nvPr/>
          </p:nvSpPr>
          <p:spPr>
            <a:xfrm>
              <a:off x="4758771" y="1313148"/>
              <a:ext cx="230459" cy="915635"/>
            </a:xfrm>
            <a:prstGeom prst="rect">
              <a:avLst/>
            </a:prstGeom>
            <a:solidFill>
              <a:srgbClr val="FAC090"/>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5" name="TextBox 334"/>
            <p:cNvSpPr txBox="1"/>
            <p:nvPr/>
          </p:nvSpPr>
          <p:spPr>
            <a:xfrm>
              <a:off x="5051518" y="1762982"/>
              <a:ext cx="230459" cy="463204"/>
            </a:xfrm>
            <a:prstGeom prst="rect">
              <a:avLst/>
            </a:prstGeom>
            <a:solidFill>
              <a:schemeClr val="tx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grpSp>
      <p:grpSp>
        <p:nvGrpSpPr>
          <p:cNvPr id="427" name="Group 426"/>
          <p:cNvGrpSpPr/>
          <p:nvPr/>
        </p:nvGrpSpPr>
        <p:grpSpPr>
          <a:xfrm>
            <a:off x="1673138" y="3485078"/>
            <a:ext cx="3919044" cy="2553563"/>
            <a:chOff x="149138" y="3485077"/>
            <a:chExt cx="3919044" cy="2553563"/>
          </a:xfrm>
        </p:grpSpPr>
        <p:sp>
          <p:nvSpPr>
            <p:cNvPr id="237" name="TextBox 236"/>
            <p:cNvSpPr txBox="1"/>
            <p:nvPr/>
          </p:nvSpPr>
          <p:spPr>
            <a:xfrm>
              <a:off x="149138" y="3485077"/>
              <a:ext cx="595035" cy="369332"/>
            </a:xfrm>
            <a:prstGeom prst="rect">
              <a:avLst/>
            </a:prstGeom>
            <a:noFill/>
          </p:spPr>
          <p:txBody>
            <a:bodyPr wrap="none" rtlCol="0">
              <a:spAutoFit/>
            </a:bodyPr>
            <a:lstStyle/>
            <a:p>
              <a:r>
                <a:rPr lang="en-US" dirty="0"/>
                <a:t>1 XY</a:t>
              </a:r>
            </a:p>
          </p:txBody>
        </p:sp>
        <p:sp>
          <p:nvSpPr>
            <p:cNvPr id="336" name="Oval 335"/>
            <p:cNvSpPr/>
            <p:nvPr/>
          </p:nvSpPr>
          <p:spPr>
            <a:xfrm flipH="1">
              <a:off x="1061680" y="445091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TextBox 336"/>
            <p:cNvSpPr txBox="1"/>
            <p:nvPr/>
          </p:nvSpPr>
          <p:spPr>
            <a:xfrm>
              <a:off x="1028352" y="3617885"/>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8" name="Oval 337"/>
            <p:cNvSpPr/>
            <p:nvPr/>
          </p:nvSpPr>
          <p:spPr>
            <a:xfrm flipH="1">
              <a:off x="1321801" y="445091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3061202" y="5628601"/>
              <a:ext cx="415498" cy="369332"/>
            </a:xfrm>
            <a:prstGeom prst="rect">
              <a:avLst/>
            </a:prstGeom>
          </p:spPr>
          <p:txBody>
            <a:bodyPr wrap="none">
              <a:spAutoFit/>
            </a:bodyPr>
            <a:lstStyle/>
            <a:p>
              <a:r>
                <a:rPr lang="en-US" dirty="0"/>
                <a:t>♂</a:t>
              </a:r>
            </a:p>
          </p:txBody>
        </p:sp>
        <p:sp>
          <p:nvSpPr>
            <p:cNvPr id="340" name="Rectangle 339"/>
            <p:cNvSpPr/>
            <p:nvPr/>
          </p:nvSpPr>
          <p:spPr>
            <a:xfrm>
              <a:off x="1372531" y="5669307"/>
              <a:ext cx="415498" cy="369332"/>
            </a:xfrm>
            <a:prstGeom prst="rect">
              <a:avLst/>
            </a:prstGeom>
          </p:spPr>
          <p:txBody>
            <a:bodyPr wrap="none">
              <a:spAutoFit/>
            </a:bodyPr>
            <a:lstStyle/>
            <a:p>
              <a:r>
                <a:rPr lang="en-US" dirty="0"/>
                <a:t>♀</a:t>
              </a:r>
            </a:p>
          </p:txBody>
        </p:sp>
        <p:sp>
          <p:nvSpPr>
            <p:cNvPr id="341" name="TextBox 340"/>
            <p:cNvSpPr txBox="1"/>
            <p:nvPr/>
          </p:nvSpPr>
          <p:spPr>
            <a:xfrm>
              <a:off x="1131072" y="4512761"/>
              <a:ext cx="301660" cy="369332"/>
            </a:xfrm>
            <a:prstGeom prst="rect">
              <a:avLst/>
            </a:prstGeom>
            <a:noFill/>
          </p:spPr>
          <p:txBody>
            <a:bodyPr wrap="none" rtlCol="0">
              <a:spAutoFit/>
            </a:bodyPr>
            <a:lstStyle/>
            <a:p>
              <a:r>
                <a:rPr lang="en-US" dirty="0"/>
                <a:t>1</a:t>
              </a:r>
            </a:p>
          </p:txBody>
        </p:sp>
        <p:sp>
          <p:nvSpPr>
            <p:cNvPr id="342" name="TextBox 341"/>
            <p:cNvSpPr txBox="1"/>
            <p:nvPr/>
          </p:nvSpPr>
          <p:spPr>
            <a:xfrm>
              <a:off x="1749213" y="5497915"/>
              <a:ext cx="304478" cy="369332"/>
            </a:xfrm>
            <a:prstGeom prst="rect">
              <a:avLst/>
            </a:prstGeom>
            <a:noFill/>
          </p:spPr>
          <p:txBody>
            <a:bodyPr wrap="none" rtlCol="0">
              <a:spAutoFit/>
            </a:bodyPr>
            <a:lstStyle/>
            <a:p>
              <a:r>
                <a:rPr lang="en-US" dirty="0"/>
                <a:t>X</a:t>
              </a:r>
            </a:p>
          </p:txBody>
        </p:sp>
        <p:sp>
          <p:nvSpPr>
            <p:cNvPr id="344" name="Rectangle 343"/>
            <p:cNvSpPr/>
            <p:nvPr/>
          </p:nvSpPr>
          <p:spPr>
            <a:xfrm>
              <a:off x="877840" y="3485078"/>
              <a:ext cx="1510480" cy="2553562"/>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TextBox 349"/>
            <p:cNvSpPr txBox="1"/>
            <p:nvPr/>
          </p:nvSpPr>
          <p:spPr>
            <a:xfrm>
              <a:off x="1289599" y="3620408"/>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51" name="Oval 350"/>
            <p:cNvSpPr/>
            <p:nvPr/>
          </p:nvSpPr>
          <p:spPr>
            <a:xfrm flipH="1">
              <a:off x="1673558" y="451011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TextBox 351"/>
            <p:cNvSpPr txBox="1"/>
            <p:nvPr/>
          </p:nvSpPr>
          <p:spPr>
            <a:xfrm>
              <a:off x="1640230" y="3617885"/>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53" name="Oval 352"/>
            <p:cNvSpPr/>
            <p:nvPr/>
          </p:nvSpPr>
          <p:spPr>
            <a:xfrm flipH="1">
              <a:off x="1933679" y="451011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extBox 353"/>
            <p:cNvSpPr txBox="1"/>
            <p:nvPr/>
          </p:nvSpPr>
          <p:spPr>
            <a:xfrm>
              <a:off x="1901477" y="3620408"/>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0" name="Oval 369"/>
            <p:cNvSpPr/>
            <p:nvPr/>
          </p:nvSpPr>
          <p:spPr>
            <a:xfrm flipH="1">
              <a:off x="2741542" y="445146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extBox 370"/>
            <p:cNvSpPr txBox="1"/>
            <p:nvPr/>
          </p:nvSpPr>
          <p:spPr>
            <a:xfrm>
              <a:off x="2708214" y="3618435"/>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2" name="Oval 371"/>
            <p:cNvSpPr/>
            <p:nvPr/>
          </p:nvSpPr>
          <p:spPr>
            <a:xfrm flipH="1">
              <a:off x="3001663" y="445146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extBox 373"/>
            <p:cNvSpPr txBox="1"/>
            <p:nvPr/>
          </p:nvSpPr>
          <p:spPr>
            <a:xfrm>
              <a:off x="2810934" y="4513311"/>
              <a:ext cx="301660" cy="369332"/>
            </a:xfrm>
            <a:prstGeom prst="rect">
              <a:avLst/>
            </a:prstGeom>
            <a:noFill/>
          </p:spPr>
          <p:txBody>
            <a:bodyPr wrap="none" rtlCol="0">
              <a:spAutoFit/>
            </a:bodyPr>
            <a:lstStyle/>
            <a:p>
              <a:r>
                <a:rPr lang="en-US" dirty="0"/>
                <a:t>1</a:t>
              </a:r>
            </a:p>
          </p:txBody>
        </p:sp>
        <p:sp>
          <p:nvSpPr>
            <p:cNvPr id="375" name="TextBox 374"/>
            <p:cNvSpPr txBox="1"/>
            <p:nvPr/>
          </p:nvSpPr>
          <p:spPr>
            <a:xfrm>
              <a:off x="3338211" y="5498465"/>
              <a:ext cx="556563" cy="369332"/>
            </a:xfrm>
            <a:prstGeom prst="rect">
              <a:avLst/>
            </a:prstGeom>
            <a:noFill/>
          </p:spPr>
          <p:txBody>
            <a:bodyPr wrap="none" rtlCol="0">
              <a:spAutoFit/>
            </a:bodyPr>
            <a:lstStyle/>
            <a:p>
              <a:r>
                <a:rPr lang="en-US" dirty="0"/>
                <a:t>X </a:t>
              </a:r>
              <a:r>
                <a:rPr lang="en-US" sz="1400" dirty="0"/>
                <a:t>  </a:t>
              </a:r>
              <a:r>
                <a:rPr lang="en-US" dirty="0"/>
                <a:t>Y</a:t>
              </a:r>
            </a:p>
          </p:txBody>
        </p:sp>
        <p:sp>
          <p:nvSpPr>
            <p:cNvPr id="376" name="Rectangle 375"/>
            <p:cNvSpPr/>
            <p:nvPr/>
          </p:nvSpPr>
          <p:spPr>
            <a:xfrm>
              <a:off x="2557702" y="3485627"/>
              <a:ext cx="1510480" cy="2553013"/>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extBox 376"/>
            <p:cNvSpPr txBox="1"/>
            <p:nvPr/>
          </p:nvSpPr>
          <p:spPr>
            <a:xfrm>
              <a:off x="2969461" y="3620958"/>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8" name="Oval 377"/>
            <p:cNvSpPr/>
            <p:nvPr/>
          </p:nvSpPr>
          <p:spPr>
            <a:xfrm flipH="1">
              <a:off x="3353420" y="451066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TextBox 378"/>
            <p:cNvSpPr txBox="1"/>
            <p:nvPr/>
          </p:nvSpPr>
          <p:spPr>
            <a:xfrm>
              <a:off x="3320092" y="3618435"/>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2" name="TextBox 381"/>
            <p:cNvSpPr txBox="1"/>
            <p:nvPr/>
          </p:nvSpPr>
          <p:spPr>
            <a:xfrm>
              <a:off x="3323691" y="4650260"/>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4" name="Oval 383"/>
            <p:cNvSpPr/>
            <p:nvPr/>
          </p:nvSpPr>
          <p:spPr>
            <a:xfrm flipH="1">
              <a:off x="3616300" y="453352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extBox 382"/>
            <p:cNvSpPr txBox="1"/>
            <p:nvPr/>
          </p:nvSpPr>
          <p:spPr>
            <a:xfrm>
              <a:off x="3586432" y="4649710"/>
              <a:ext cx="230459" cy="463204"/>
            </a:xfrm>
            <a:prstGeom prst="rect">
              <a:avLst/>
            </a:prstGeom>
            <a:solidFill>
              <a:srgbClr val="558ED5"/>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7" name="TextBox 386"/>
            <p:cNvSpPr txBox="1"/>
            <p:nvPr/>
          </p:nvSpPr>
          <p:spPr>
            <a:xfrm>
              <a:off x="1645522" y="4613797"/>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8" name="TextBox 387"/>
            <p:cNvSpPr txBox="1"/>
            <p:nvPr/>
          </p:nvSpPr>
          <p:spPr>
            <a:xfrm>
              <a:off x="1910128" y="4613797"/>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grpSp>
      <p:grpSp>
        <p:nvGrpSpPr>
          <p:cNvPr id="428" name="Group 427"/>
          <p:cNvGrpSpPr/>
          <p:nvPr/>
        </p:nvGrpSpPr>
        <p:grpSpPr>
          <a:xfrm>
            <a:off x="7231529" y="1211943"/>
            <a:ext cx="3436472" cy="1783799"/>
            <a:chOff x="5707529" y="1211942"/>
            <a:chExt cx="3436472" cy="1783799"/>
          </a:xfrm>
        </p:grpSpPr>
        <p:sp>
          <p:nvSpPr>
            <p:cNvPr id="220" name="TextBox 219"/>
            <p:cNvSpPr txBox="1"/>
            <p:nvPr/>
          </p:nvSpPr>
          <p:spPr>
            <a:xfrm>
              <a:off x="7492361" y="1365829"/>
              <a:ext cx="1651640" cy="369332"/>
            </a:xfrm>
            <a:prstGeom prst="rect">
              <a:avLst/>
            </a:prstGeom>
            <a:noFill/>
          </p:spPr>
          <p:txBody>
            <a:bodyPr wrap="square" rtlCol="0">
              <a:spAutoFit/>
            </a:bodyPr>
            <a:lstStyle/>
            <a:p>
              <a:r>
                <a:rPr lang="en-US" dirty="0"/>
                <a:t>16% of genome</a:t>
              </a:r>
            </a:p>
          </p:txBody>
        </p:sp>
        <p:sp>
          <p:nvSpPr>
            <p:cNvPr id="392" name="Oval 391"/>
            <p:cNvSpPr/>
            <p:nvPr/>
          </p:nvSpPr>
          <p:spPr>
            <a:xfrm flipH="1">
              <a:off x="6549256" y="217778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TextBox 392"/>
            <p:cNvSpPr txBox="1"/>
            <p:nvPr/>
          </p:nvSpPr>
          <p:spPr>
            <a:xfrm>
              <a:off x="6515928" y="1344750"/>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96" name="TextBox 395"/>
            <p:cNvSpPr txBox="1"/>
            <p:nvPr/>
          </p:nvSpPr>
          <p:spPr>
            <a:xfrm>
              <a:off x="6509192" y="2256125"/>
              <a:ext cx="301660" cy="369332"/>
            </a:xfrm>
            <a:prstGeom prst="rect">
              <a:avLst/>
            </a:prstGeom>
            <a:noFill/>
          </p:spPr>
          <p:txBody>
            <a:bodyPr wrap="none" rtlCol="0">
              <a:spAutoFit/>
            </a:bodyPr>
            <a:lstStyle/>
            <a:p>
              <a:r>
                <a:rPr lang="en-US" dirty="0"/>
                <a:t>1</a:t>
              </a:r>
            </a:p>
          </p:txBody>
        </p:sp>
        <p:sp>
          <p:nvSpPr>
            <p:cNvPr id="397" name="TextBox 396"/>
            <p:cNvSpPr txBox="1"/>
            <p:nvPr/>
          </p:nvSpPr>
          <p:spPr>
            <a:xfrm>
              <a:off x="7135689" y="2249353"/>
              <a:ext cx="304478" cy="369332"/>
            </a:xfrm>
            <a:prstGeom prst="rect">
              <a:avLst/>
            </a:prstGeom>
            <a:noFill/>
          </p:spPr>
          <p:txBody>
            <a:bodyPr wrap="none" rtlCol="0">
              <a:spAutoFit/>
            </a:bodyPr>
            <a:lstStyle/>
            <a:p>
              <a:r>
                <a:rPr lang="en-US" dirty="0"/>
                <a:t>X</a:t>
              </a:r>
            </a:p>
          </p:txBody>
        </p:sp>
        <p:sp>
          <p:nvSpPr>
            <p:cNvPr id="399" name="Rectangle 398"/>
            <p:cNvSpPr/>
            <p:nvPr/>
          </p:nvSpPr>
          <p:spPr>
            <a:xfrm>
              <a:off x="6365415" y="1211942"/>
              <a:ext cx="1126945"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9" name="Group 408"/>
            <p:cNvGrpSpPr/>
            <p:nvPr/>
          </p:nvGrpSpPr>
          <p:grpSpPr>
            <a:xfrm>
              <a:off x="6822964" y="1346138"/>
              <a:ext cx="566614" cy="1283525"/>
              <a:chOff x="7313382" y="1344750"/>
              <a:chExt cx="566614" cy="1283525"/>
            </a:xfrm>
          </p:grpSpPr>
          <p:sp>
            <p:nvSpPr>
              <p:cNvPr id="398" name="TextBox 397"/>
              <p:cNvSpPr txBox="1"/>
              <p:nvPr/>
            </p:nvSpPr>
            <p:spPr>
              <a:xfrm>
                <a:off x="7313382" y="2258943"/>
                <a:ext cx="301660" cy="369332"/>
              </a:xfrm>
              <a:prstGeom prst="rect">
                <a:avLst/>
              </a:prstGeom>
              <a:noFill/>
            </p:spPr>
            <p:txBody>
              <a:bodyPr wrap="none" rtlCol="0">
                <a:spAutoFit/>
              </a:bodyPr>
              <a:lstStyle/>
              <a:p>
                <a:r>
                  <a:rPr lang="en-US" dirty="0"/>
                  <a:t>2</a:t>
                </a:r>
              </a:p>
            </p:txBody>
          </p:sp>
          <p:sp>
            <p:nvSpPr>
              <p:cNvPr id="400" name="Oval 399"/>
              <p:cNvSpPr/>
              <p:nvPr/>
            </p:nvSpPr>
            <p:spPr>
              <a:xfrm flipH="1">
                <a:off x="7690341" y="218794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Oval 402"/>
              <p:cNvSpPr/>
              <p:nvPr/>
            </p:nvSpPr>
            <p:spPr>
              <a:xfrm flipH="1">
                <a:off x="7368245" y="217778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TextBox 403"/>
              <p:cNvSpPr txBox="1"/>
              <p:nvPr/>
            </p:nvSpPr>
            <p:spPr>
              <a:xfrm>
                <a:off x="7334917" y="1344750"/>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07" name="TextBox 406"/>
              <p:cNvSpPr txBox="1"/>
              <p:nvPr/>
            </p:nvSpPr>
            <p:spPr>
              <a:xfrm>
                <a:off x="7649537" y="1344750"/>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p:txBody>
          </p:sp>
        </p:grpSp>
        <p:sp>
          <p:nvSpPr>
            <p:cNvPr id="410" name="Rectangle 409"/>
            <p:cNvSpPr/>
            <p:nvPr/>
          </p:nvSpPr>
          <p:spPr>
            <a:xfrm>
              <a:off x="6777837" y="2562344"/>
              <a:ext cx="415498" cy="369332"/>
            </a:xfrm>
            <a:prstGeom prst="rect">
              <a:avLst/>
            </a:prstGeom>
          </p:spPr>
          <p:txBody>
            <a:bodyPr wrap="none">
              <a:spAutoFit/>
            </a:bodyPr>
            <a:lstStyle/>
            <a:p>
              <a:r>
                <a:rPr lang="en-US" dirty="0"/>
                <a:t>♂</a:t>
              </a:r>
            </a:p>
          </p:txBody>
        </p:sp>
        <p:sp>
          <p:nvSpPr>
            <p:cNvPr id="424" name="Right Arrow 423"/>
            <p:cNvSpPr/>
            <p:nvPr/>
          </p:nvSpPr>
          <p:spPr>
            <a:xfrm>
              <a:off x="5707529" y="1915750"/>
              <a:ext cx="522942" cy="4213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5799529" y="3452242"/>
            <a:ext cx="4868473" cy="2587011"/>
            <a:chOff x="4275528" y="3452241"/>
            <a:chExt cx="4868473" cy="2587011"/>
          </a:xfrm>
        </p:grpSpPr>
        <p:sp>
          <p:nvSpPr>
            <p:cNvPr id="385" name="TextBox 384"/>
            <p:cNvSpPr txBox="1"/>
            <p:nvPr/>
          </p:nvSpPr>
          <p:spPr>
            <a:xfrm>
              <a:off x="7372445" y="4094917"/>
              <a:ext cx="1771556" cy="369332"/>
            </a:xfrm>
            <a:prstGeom prst="rect">
              <a:avLst/>
            </a:prstGeom>
            <a:noFill/>
          </p:spPr>
          <p:txBody>
            <a:bodyPr wrap="square" rtlCol="0">
              <a:spAutoFit/>
            </a:bodyPr>
            <a:lstStyle/>
            <a:p>
              <a:r>
                <a:rPr lang="en-US" dirty="0"/>
                <a:t>50% of genome </a:t>
              </a:r>
            </a:p>
          </p:txBody>
        </p:sp>
        <p:sp>
          <p:nvSpPr>
            <p:cNvPr id="411" name="Rectangle 410"/>
            <p:cNvSpPr/>
            <p:nvPr/>
          </p:nvSpPr>
          <p:spPr>
            <a:xfrm>
              <a:off x="6539642" y="5669920"/>
              <a:ext cx="415498" cy="369332"/>
            </a:xfrm>
            <a:prstGeom prst="rect">
              <a:avLst/>
            </a:prstGeom>
          </p:spPr>
          <p:txBody>
            <a:bodyPr wrap="none">
              <a:spAutoFit/>
            </a:bodyPr>
            <a:lstStyle/>
            <a:p>
              <a:r>
                <a:rPr lang="en-US" dirty="0"/>
                <a:t>♂</a:t>
              </a:r>
            </a:p>
          </p:txBody>
        </p:sp>
        <p:sp>
          <p:nvSpPr>
            <p:cNvPr id="414" name="Oval 413"/>
            <p:cNvSpPr/>
            <p:nvPr/>
          </p:nvSpPr>
          <p:spPr>
            <a:xfrm flipH="1">
              <a:off x="6480103" y="44180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TextBox 414"/>
            <p:cNvSpPr txBox="1"/>
            <p:nvPr/>
          </p:nvSpPr>
          <p:spPr>
            <a:xfrm>
              <a:off x="6423843" y="4524748"/>
              <a:ext cx="301660" cy="369332"/>
            </a:xfrm>
            <a:prstGeom prst="rect">
              <a:avLst/>
            </a:prstGeom>
            <a:noFill/>
          </p:spPr>
          <p:txBody>
            <a:bodyPr wrap="none" rtlCol="0">
              <a:spAutoFit/>
            </a:bodyPr>
            <a:lstStyle/>
            <a:p>
              <a:r>
                <a:rPr lang="en-US" dirty="0"/>
                <a:t>1</a:t>
              </a:r>
            </a:p>
          </p:txBody>
        </p:sp>
        <p:sp>
          <p:nvSpPr>
            <p:cNvPr id="416" name="TextBox 415"/>
            <p:cNvSpPr txBox="1"/>
            <p:nvPr/>
          </p:nvSpPr>
          <p:spPr>
            <a:xfrm>
              <a:off x="6779624" y="5465079"/>
              <a:ext cx="304478" cy="369332"/>
            </a:xfrm>
            <a:prstGeom prst="rect">
              <a:avLst/>
            </a:prstGeom>
            <a:noFill/>
          </p:spPr>
          <p:txBody>
            <a:bodyPr wrap="none" rtlCol="0">
              <a:spAutoFit/>
            </a:bodyPr>
            <a:lstStyle/>
            <a:p>
              <a:r>
                <a:rPr lang="en-US" dirty="0"/>
                <a:t>X</a:t>
              </a:r>
            </a:p>
          </p:txBody>
        </p:sp>
        <p:sp>
          <p:nvSpPr>
            <p:cNvPr id="417" name="Rectangle 416"/>
            <p:cNvSpPr/>
            <p:nvPr/>
          </p:nvSpPr>
          <p:spPr>
            <a:xfrm>
              <a:off x="6388535" y="3452241"/>
              <a:ext cx="770584" cy="2553013"/>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p:cNvSpPr txBox="1"/>
            <p:nvPr/>
          </p:nvSpPr>
          <p:spPr>
            <a:xfrm>
              <a:off x="6447901" y="3587572"/>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19" name="Oval 418"/>
            <p:cNvSpPr/>
            <p:nvPr/>
          </p:nvSpPr>
          <p:spPr>
            <a:xfrm flipH="1">
              <a:off x="6831860" y="447727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TextBox 419"/>
            <p:cNvSpPr txBox="1"/>
            <p:nvPr/>
          </p:nvSpPr>
          <p:spPr>
            <a:xfrm>
              <a:off x="6798532" y="3585049"/>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p:txBody>
        </p:sp>
        <p:sp>
          <p:nvSpPr>
            <p:cNvPr id="421" name="TextBox 420"/>
            <p:cNvSpPr txBox="1"/>
            <p:nvPr/>
          </p:nvSpPr>
          <p:spPr>
            <a:xfrm>
              <a:off x="6802131" y="4616874"/>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25" name="Right Arrow 424"/>
            <p:cNvSpPr/>
            <p:nvPr/>
          </p:nvSpPr>
          <p:spPr>
            <a:xfrm>
              <a:off x="4275528" y="4636300"/>
              <a:ext cx="1845872" cy="4213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6226716" y="1284504"/>
            <a:ext cx="329704" cy="44983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4791416" y="3587572"/>
            <a:ext cx="329704" cy="88970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4792339" y="5135121"/>
            <a:ext cx="329704" cy="44983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Tree>
    <p:extLst>
      <p:ext uri="{BB962C8B-B14F-4D97-AF65-F5344CB8AC3E}">
        <p14:creationId xmlns:p14="http://schemas.microsoft.com/office/powerpoint/2010/main" val="114395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3-10-07 at 8.33.39 PM.png"/>
          <p:cNvPicPr>
            <a:picLocks noChangeAspect="1"/>
          </p:cNvPicPr>
          <p:nvPr/>
        </p:nvPicPr>
        <p:blipFill rotWithShape="1">
          <a:blip r:embed="rId3">
            <a:extLst>
              <a:ext uri="{28A0092B-C50C-407E-A947-70E740481C1C}">
                <a14:useLocalDpi xmlns:a14="http://schemas.microsoft.com/office/drawing/2010/main" val="0"/>
              </a:ext>
            </a:extLst>
          </a:blip>
          <a:srcRect l="6270" t="5927" r="8882" b="12345"/>
          <a:stretch/>
        </p:blipFill>
        <p:spPr>
          <a:xfrm>
            <a:off x="1856091" y="1081393"/>
            <a:ext cx="3759780" cy="3437810"/>
          </a:xfrm>
          <a:prstGeom prst="rect">
            <a:avLst/>
          </a:prstGeom>
        </p:spPr>
      </p:pic>
      <p:sp>
        <p:nvSpPr>
          <p:cNvPr id="7" name="Rectangle 6"/>
          <p:cNvSpPr/>
          <p:nvPr/>
        </p:nvSpPr>
        <p:spPr>
          <a:xfrm>
            <a:off x="2836585" y="4907442"/>
            <a:ext cx="1927413" cy="923330"/>
          </a:xfrm>
          <a:prstGeom prst="rect">
            <a:avLst/>
          </a:prstGeom>
        </p:spPr>
        <p:txBody>
          <a:bodyPr wrap="square">
            <a:spAutoFit/>
          </a:bodyPr>
          <a:lstStyle/>
          <a:p>
            <a:pPr algn="ctr"/>
            <a:r>
              <a:rPr lang="en-US" dirty="0" err="1"/>
              <a:t>Phylo</a:t>
            </a:r>
            <a:r>
              <a:rPr lang="en-US" dirty="0"/>
              <a:t> - ANOVA </a:t>
            </a:r>
          </a:p>
          <a:p>
            <a:pPr algn="ctr"/>
            <a:r>
              <a:rPr lang="en-US" dirty="0"/>
              <a:t>F-statistic = 97.8, </a:t>
            </a:r>
          </a:p>
          <a:p>
            <a:pPr algn="ctr"/>
            <a:r>
              <a:rPr lang="en-US" dirty="0"/>
              <a:t>p-value &lt; 0.001 </a:t>
            </a:r>
          </a:p>
        </p:txBody>
      </p:sp>
      <p:pic>
        <p:nvPicPr>
          <p:cNvPr id="14" name="Picture 13" descr="Rplot.png"/>
          <p:cNvPicPr>
            <a:picLocks noChangeAspect="1"/>
          </p:cNvPicPr>
          <p:nvPr/>
        </p:nvPicPr>
        <p:blipFill rotWithShape="1">
          <a:blip r:embed="rId4">
            <a:extLst>
              <a:ext uri="{28A0092B-C50C-407E-A947-70E740481C1C}">
                <a14:useLocalDpi xmlns:a14="http://schemas.microsoft.com/office/drawing/2010/main" val="0"/>
              </a:ext>
            </a:extLst>
          </a:blip>
          <a:srcRect l="16288" t="2276" r="16138" b="2702"/>
          <a:stretch/>
        </p:blipFill>
        <p:spPr>
          <a:xfrm>
            <a:off x="5989076" y="1081394"/>
            <a:ext cx="4678924" cy="4749379"/>
          </a:xfrm>
          <a:prstGeom prst="rect">
            <a:avLst/>
          </a:prstGeom>
        </p:spPr>
      </p:pic>
      <p:pic>
        <p:nvPicPr>
          <p:cNvPr id="18" name="Picture 17" descr="Rplot.png"/>
          <p:cNvPicPr>
            <a:picLocks noChangeAspect="1"/>
          </p:cNvPicPr>
          <p:nvPr/>
        </p:nvPicPr>
        <p:blipFill rotWithShape="1">
          <a:blip r:embed="rId4">
            <a:extLst>
              <a:ext uri="{28A0092B-C50C-407E-A947-70E740481C1C}">
                <a14:useLocalDpi xmlns:a14="http://schemas.microsoft.com/office/drawing/2010/main" val="0"/>
              </a:ext>
            </a:extLst>
          </a:blip>
          <a:srcRect l="275" t="89576" r="83196" b="2702"/>
          <a:stretch/>
        </p:blipFill>
        <p:spPr>
          <a:xfrm>
            <a:off x="6835668" y="3370618"/>
            <a:ext cx="1144470" cy="385964"/>
          </a:xfrm>
          <a:prstGeom prst="rect">
            <a:avLst/>
          </a:prstGeom>
        </p:spPr>
      </p:pic>
      <p:sp>
        <p:nvSpPr>
          <p:cNvPr id="15" name="Rectangle 14"/>
          <p:cNvSpPr/>
          <p:nvPr/>
        </p:nvSpPr>
        <p:spPr>
          <a:xfrm>
            <a:off x="6613242" y="2872346"/>
            <a:ext cx="4572000" cy="861774"/>
          </a:xfrm>
          <a:prstGeom prst="rect">
            <a:avLst/>
          </a:prstGeom>
        </p:spPr>
        <p:txBody>
          <a:bodyPr>
            <a:spAutoFit/>
          </a:bodyPr>
          <a:lstStyle/>
          <a:p>
            <a:r>
              <a:rPr lang="en-US" dirty="0">
                <a:latin typeface="Arial"/>
                <a:ea typeface="Wingdings"/>
                <a:cs typeface="Arial"/>
                <a:sym typeface="Wingdings"/>
              </a:rPr>
              <a:t> </a:t>
            </a:r>
            <a:r>
              <a:rPr lang="en-US" sz="1400" dirty="0" err="1">
                <a:latin typeface="Arial"/>
                <a:ea typeface="Wingdings"/>
                <a:cs typeface="Arial"/>
                <a:sym typeface="Wingdings"/>
              </a:rPr>
              <a:t>Diplodiploid</a:t>
            </a:r>
            <a:endParaRPr lang="en-US" sz="1400" dirty="0">
              <a:latin typeface="Arial"/>
              <a:ea typeface="Wingdings"/>
              <a:cs typeface="Arial"/>
              <a:sym typeface="Wingdings"/>
            </a:endParaRPr>
          </a:p>
          <a:p>
            <a:r>
              <a:rPr lang="en-US" dirty="0">
                <a:solidFill>
                  <a:srgbClr val="FF0000"/>
                </a:solidFill>
                <a:latin typeface="Arial"/>
                <a:ea typeface="Wingdings"/>
                <a:cs typeface="Arial"/>
                <a:sym typeface="Wingdings"/>
              </a:rPr>
              <a:t></a:t>
            </a:r>
            <a:r>
              <a:rPr lang="en-US" sz="1400" dirty="0">
                <a:latin typeface="Arial"/>
                <a:ea typeface="Wingdings"/>
                <a:cs typeface="Arial"/>
                <a:sym typeface="Wingdings"/>
              </a:rPr>
              <a:t> </a:t>
            </a:r>
            <a:r>
              <a:rPr lang="en-US" sz="1400" dirty="0" err="1">
                <a:latin typeface="Arial"/>
                <a:ea typeface="Wingdings"/>
                <a:cs typeface="Arial"/>
                <a:sym typeface="Wingdings"/>
              </a:rPr>
              <a:t>Haplodiploid</a:t>
            </a:r>
            <a:endParaRPr lang="en-US" sz="1400" dirty="0">
              <a:latin typeface="Arial"/>
              <a:ea typeface="Wingdings"/>
              <a:cs typeface="Arial"/>
              <a:sym typeface="Wingdings"/>
            </a:endParaRPr>
          </a:p>
          <a:p>
            <a:r>
              <a:rPr lang="en-US" sz="1400" dirty="0">
                <a:latin typeface="Arial"/>
                <a:ea typeface="Wingdings"/>
                <a:cs typeface="Arial"/>
                <a:sym typeface="Wingdings"/>
              </a:rPr>
              <a:t>4                        29</a:t>
            </a:r>
          </a:p>
        </p:txBody>
      </p:sp>
      <p:sp>
        <p:nvSpPr>
          <p:cNvPr id="1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Tree>
    <p:extLst>
      <p:ext uri="{BB962C8B-B14F-4D97-AF65-F5344CB8AC3E}">
        <p14:creationId xmlns:p14="http://schemas.microsoft.com/office/powerpoint/2010/main" val="36092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extLst>
              <a:ext uri="{28A0092B-C50C-407E-A947-70E740481C1C}">
                <a14:useLocalDpi xmlns:a14="http://schemas.microsoft.com/office/drawing/2010/main" val="0"/>
              </a:ext>
            </a:extLst>
          </a:blip>
          <a:srcRect r="52426" b="47558"/>
          <a:stretch/>
        </p:blipFill>
        <p:spPr bwMode="auto">
          <a:xfrm>
            <a:off x="3057683" y="768982"/>
            <a:ext cx="6086913" cy="6058210"/>
          </a:xfrm>
          <a:prstGeom prst="rect">
            <a:avLst/>
          </a:prstGeom>
          <a:noFill/>
          <a:ln>
            <a:noFill/>
          </a:ln>
        </p:spPr>
      </p:pic>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sp>
        <p:nvSpPr>
          <p:cNvPr id="6" name="Rectangle 5"/>
          <p:cNvSpPr/>
          <p:nvPr/>
        </p:nvSpPr>
        <p:spPr>
          <a:xfrm>
            <a:off x="2833455" y="92327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780333" y="6035232"/>
            <a:ext cx="275661" cy="307777"/>
          </a:xfrm>
          <a:prstGeom prst="rect">
            <a:avLst/>
          </a:prstGeom>
          <a:solidFill>
            <a:schemeClr val="bg1"/>
          </a:solidFill>
        </p:spPr>
        <p:txBody>
          <a:bodyPr wrap="none" rtlCol="0">
            <a:spAutoFit/>
          </a:bodyPr>
          <a:lstStyle/>
          <a:p>
            <a:r>
              <a:rPr lang="en-US" sz="1400" dirty="0"/>
              <a:t>1</a:t>
            </a:r>
            <a:endParaRPr lang="en-US" dirty="0"/>
          </a:p>
        </p:txBody>
      </p:sp>
      <p:sp>
        <p:nvSpPr>
          <p:cNvPr id="7" name="TextBox 6"/>
          <p:cNvSpPr txBox="1"/>
          <p:nvPr/>
        </p:nvSpPr>
        <p:spPr>
          <a:xfrm>
            <a:off x="5892007" y="6049505"/>
            <a:ext cx="366657" cy="307777"/>
          </a:xfrm>
          <a:prstGeom prst="rect">
            <a:avLst/>
          </a:prstGeom>
          <a:solidFill>
            <a:schemeClr val="bg1"/>
          </a:solidFill>
        </p:spPr>
        <p:txBody>
          <a:bodyPr wrap="none" rtlCol="0">
            <a:spAutoFit/>
          </a:bodyPr>
          <a:lstStyle/>
          <a:p>
            <a:r>
              <a:rPr lang="en-US" sz="1400" dirty="0"/>
              <a:t>15</a:t>
            </a:r>
            <a:endParaRPr lang="en-US" dirty="0"/>
          </a:p>
        </p:txBody>
      </p:sp>
    </p:spTree>
    <p:extLst>
      <p:ext uri="{BB962C8B-B14F-4D97-AF65-F5344CB8AC3E}">
        <p14:creationId xmlns:p14="http://schemas.microsoft.com/office/powerpoint/2010/main" val="19270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pic>
        <p:nvPicPr>
          <p:cNvPr id="6" name="Picture 5"/>
          <p:cNvPicPr/>
          <p:nvPr/>
        </p:nvPicPr>
        <p:blipFill rotWithShape="1">
          <a:blip r:embed="rId3">
            <a:extLst>
              <a:ext uri="{28A0092B-C50C-407E-A947-70E740481C1C}">
                <a14:useLocalDpi xmlns:a14="http://schemas.microsoft.com/office/drawing/2010/main" val="0"/>
              </a:ext>
            </a:extLst>
          </a:blip>
          <a:srcRect l="48603" b="52813"/>
          <a:stretch/>
        </p:blipFill>
        <p:spPr bwMode="auto">
          <a:xfrm>
            <a:off x="2484195" y="959379"/>
            <a:ext cx="6765867" cy="5608426"/>
          </a:xfrm>
          <a:prstGeom prst="rect">
            <a:avLst/>
          </a:prstGeom>
          <a:noFill/>
          <a:ln>
            <a:noFill/>
          </a:ln>
        </p:spPr>
      </p:pic>
      <p:sp>
        <p:nvSpPr>
          <p:cNvPr id="8" name="Rectangle 7"/>
          <p:cNvSpPr/>
          <p:nvPr/>
        </p:nvSpPr>
        <p:spPr>
          <a:xfrm>
            <a:off x="2452445" y="112640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344200" y="1272554"/>
            <a:ext cx="5540322" cy="5109121"/>
            <a:chOff x="1820200" y="1272553"/>
            <a:chExt cx="5540322" cy="5109121"/>
          </a:xfrm>
          <a:solidFill>
            <a:schemeClr val="tx1"/>
          </a:solidFill>
        </p:grpSpPr>
        <p:sp>
          <p:nvSpPr>
            <p:cNvPr id="2" name="Oval 1"/>
            <p:cNvSpPr/>
            <p:nvPr/>
          </p:nvSpPr>
          <p:spPr>
            <a:xfrm>
              <a:off x="7181941" y="620309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00160" y="5633542"/>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42440" y="549560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292160" y="6004192"/>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820200" y="2970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10920" y="577499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8760" y="546512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72600" y="4494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354359" y="2997016"/>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275229" y="352748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395000" y="40376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831880" y="4216216"/>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995960" y="494187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889450" y="232489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390050" y="127255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687810" y="2462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736461" y="2682459"/>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78200" y="2741270"/>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932261" y="292218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374050" y="338524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164989" y="141049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30819" y="15992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95480" y="249331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350040" y="351732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74600" y="408825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909181" y="461813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64381" y="4747108"/>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879290" y="514841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611419" y="1798136"/>
              <a:ext cx="178581" cy="178581"/>
            </a:xfrm>
            <a:prstGeom prst="ellipse">
              <a:avLst/>
            </a:prstGeom>
            <a:solidFill>
              <a:srgbClr val="FF0000"/>
            </a:solid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5654819" y="1272554"/>
            <a:ext cx="2927052" cy="4054443"/>
            <a:chOff x="4130819" y="1272553"/>
            <a:chExt cx="2927052" cy="4054443"/>
          </a:xfrm>
        </p:grpSpPr>
        <p:sp>
          <p:nvSpPr>
            <p:cNvPr id="38" name="Oval 37"/>
            <p:cNvSpPr/>
            <p:nvPr/>
          </p:nvSpPr>
          <p:spPr>
            <a:xfrm>
              <a:off x="6390050" y="1272553"/>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30819" y="159923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374050" y="338524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274600" y="4088251"/>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879290" y="514841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3663305" y="5700999"/>
            <a:ext cx="2708421" cy="646331"/>
          </a:xfrm>
          <a:prstGeom prst="rect">
            <a:avLst/>
          </a:prstGeom>
          <a:solidFill>
            <a:schemeClr val="bg1"/>
          </a:solidFill>
        </p:spPr>
        <p:txBody>
          <a:bodyPr wrap="square" rtlCol="0">
            <a:spAutoFit/>
          </a:bodyPr>
          <a:lstStyle/>
          <a:p>
            <a:r>
              <a:rPr lang="en-US" dirty="0" err="1"/>
              <a:t>Diplodiploid</a:t>
            </a:r>
            <a:endParaRPr lang="en-US" dirty="0"/>
          </a:p>
          <a:p>
            <a:r>
              <a:rPr lang="en-US" dirty="0" err="1"/>
              <a:t>Haplodiploid</a:t>
            </a:r>
            <a:endParaRPr lang="en-US" dirty="0"/>
          </a:p>
        </p:txBody>
      </p:sp>
    </p:spTree>
    <p:extLst>
      <p:ext uri="{BB962C8B-B14F-4D97-AF65-F5344CB8AC3E}">
        <p14:creationId xmlns:p14="http://schemas.microsoft.com/office/powerpoint/2010/main" val="2684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pic>
        <p:nvPicPr>
          <p:cNvPr id="8" name="Picture 7"/>
          <p:cNvPicPr/>
          <p:nvPr/>
        </p:nvPicPr>
        <p:blipFill rotWithShape="1">
          <a:blip r:embed="rId3">
            <a:extLst>
              <a:ext uri="{28A0092B-C50C-407E-A947-70E740481C1C}">
                <a14:useLocalDpi xmlns:a14="http://schemas.microsoft.com/office/drawing/2010/main" val="0"/>
              </a:ext>
            </a:extLst>
          </a:blip>
          <a:srcRect l="49086" t="51791"/>
          <a:stretch/>
        </p:blipFill>
        <p:spPr bwMode="auto">
          <a:xfrm>
            <a:off x="2975549" y="1278527"/>
            <a:ext cx="6017624" cy="5144703"/>
          </a:xfrm>
          <a:prstGeom prst="rect">
            <a:avLst/>
          </a:prstGeom>
          <a:noFill/>
          <a:ln>
            <a:noFill/>
          </a:ln>
        </p:spPr>
      </p:pic>
      <p:sp>
        <p:nvSpPr>
          <p:cNvPr id="2" name="Rectangle 1"/>
          <p:cNvSpPr/>
          <p:nvPr/>
        </p:nvSpPr>
        <p:spPr>
          <a:xfrm>
            <a:off x="2864529" y="149144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694591" y="5235150"/>
            <a:ext cx="4230499" cy="383728"/>
          </a:xfrm>
          <a:prstGeom prst="rect">
            <a:avLst/>
          </a:prstGeom>
          <a:solidFill>
            <a:schemeClr val="bg1"/>
          </a:solidFill>
        </p:spPr>
        <p:txBody>
          <a:bodyPr wrap="square" rtlCol="0">
            <a:spAutoFit/>
          </a:bodyPr>
          <a:lstStyle/>
          <a:p>
            <a:r>
              <a:rPr lang="en-US" dirty="0"/>
              <a:t> 7           </a:t>
            </a:r>
            <a:r>
              <a:rPr lang="en-US" sz="1200" dirty="0"/>
              <a:t>  </a:t>
            </a:r>
            <a:r>
              <a:rPr lang="en-US" dirty="0"/>
              <a:t> 8          </a:t>
            </a:r>
            <a:r>
              <a:rPr lang="en-US" sz="1200" dirty="0"/>
              <a:t>  </a:t>
            </a:r>
            <a:r>
              <a:rPr lang="en-US" dirty="0"/>
              <a:t>  9            10        </a:t>
            </a:r>
            <a:r>
              <a:rPr lang="en-US" sz="1400" dirty="0"/>
              <a:t>  </a:t>
            </a:r>
            <a:r>
              <a:rPr lang="en-US" dirty="0"/>
              <a:t>  11</a:t>
            </a:r>
          </a:p>
        </p:txBody>
      </p:sp>
    </p:spTree>
    <p:extLst>
      <p:ext uri="{BB962C8B-B14F-4D97-AF65-F5344CB8AC3E}">
        <p14:creationId xmlns:p14="http://schemas.microsoft.com/office/powerpoint/2010/main" val="1282415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hlb7922:Desktop:Rplot.eps"/>
          <p:cNvPicPr/>
          <p:nvPr/>
        </p:nvPicPr>
        <p:blipFill rotWithShape="1">
          <a:blip r:embed="rId3">
            <a:extLst>
              <a:ext uri="{28A0092B-C50C-407E-A947-70E740481C1C}">
                <a14:useLocalDpi xmlns:a14="http://schemas.microsoft.com/office/drawing/2010/main" val="0"/>
              </a:ext>
            </a:extLst>
          </a:blip>
          <a:srcRect t="14673"/>
          <a:stretch/>
        </p:blipFill>
        <p:spPr bwMode="auto">
          <a:xfrm>
            <a:off x="2574437" y="1605959"/>
            <a:ext cx="6905333" cy="4505916"/>
          </a:xfrm>
          <a:prstGeom prst="rect">
            <a:avLst/>
          </a:prstGeom>
          <a:noFill/>
          <a:ln>
            <a:noFill/>
          </a:ln>
          <a:extLst>
            <a:ext uri="{53640926-AAD7-44d8-BBD7-CCE9431645EC}">
              <a14:shadowObscured xmlns="" xmlns:a14="http://schemas.microsoft.com/office/drawing/2010/main"/>
            </a:ext>
          </a:extLst>
        </p:spPr>
      </p:pic>
      <p:sp>
        <p:nvSpPr>
          <p:cNvPr id="2" name="TextBox 1"/>
          <p:cNvSpPr txBox="1"/>
          <p:nvPr/>
        </p:nvSpPr>
        <p:spPr>
          <a:xfrm>
            <a:off x="3634331" y="1824337"/>
            <a:ext cx="1666354" cy="1200329"/>
          </a:xfrm>
          <a:prstGeom prst="rect">
            <a:avLst/>
          </a:prstGeom>
          <a:noFill/>
        </p:spPr>
        <p:txBody>
          <a:bodyPr wrap="none" rtlCol="0">
            <a:spAutoFit/>
          </a:bodyPr>
          <a:lstStyle/>
          <a:p>
            <a:r>
              <a:rPr lang="en-US" dirty="0">
                <a:solidFill>
                  <a:srgbClr val="FF0000"/>
                </a:solidFill>
              </a:rPr>
              <a:t>Origins of </a:t>
            </a:r>
          </a:p>
          <a:p>
            <a:r>
              <a:rPr lang="en-US" dirty="0">
                <a:solidFill>
                  <a:srgbClr val="FF0000"/>
                </a:solidFill>
              </a:rPr>
              <a:t>Haplodiploidy</a:t>
            </a:r>
          </a:p>
          <a:p>
            <a:endParaRPr lang="en-US" dirty="0">
              <a:solidFill>
                <a:srgbClr val="FF0000"/>
              </a:solidFill>
            </a:endParaRPr>
          </a:p>
          <a:p>
            <a:r>
              <a:rPr lang="en-US" dirty="0">
                <a:solidFill>
                  <a:srgbClr val="FF0000"/>
                </a:solidFill>
              </a:rPr>
              <a:t>P-value = 0.019 </a:t>
            </a:r>
          </a:p>
        </p:txBody>
      </p:sp>
      <p:sp>
        <p:nvSpPr>
          <p:cNvPr id="5" name="TextBox 4"/>
          <p:cNvSpPr txBox="1"/>
          <p:nvPr/>
        </p:nvSpPr>
        <p:spPr>
          <a:xfrm>
            <a:off x="6270586" y="3115844"/>
            <a:ext cx="560896" cy="369332"/>
          </a:xfrm>
          <a:prstGeom prst="rect">
            <a:avLst/>
          </a:prstGeom>
          <a:noFill/>
        </p:spPr>
        <p:txBody>
          <a:bodyPr wrap="none" rtlCol="0">
            <a:spAutoFit/>
          </a:bodyPr>
          <a:lstStyle/>
          <a:p>
            <a:r>
              <a:rPr lang="en-US" dirty="0"/>
              <a:t>Null</a:t>
            </a:r>
          </a:p>
        </p:txBody>
      </p:sp>
      <p:sp>
        <p:nvSpPr>
          <p:cNvPr id="6"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Section 4: Origins of haplodiploidy</a:t>
            </a:r>
          </a:p>
        </p:txBody>
      </p:sp>
    </p:spTree>
    <p:extLst>
      <p:ext uri="{BB962C8B-B14F-4D97-AF65-F5344CB8AC3E}">
        <p14:creationId xmlns:p14="http://schemas.microsoft.com/office/powerpoint/2010/main" val="196112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Resources</a:t>
            </a:r>
          </a:p>
        </p:txBody>
      </p:sp>
      <p:sp>
        <p:nvSpPr>
          <p:cNvPr id="3" name="TextBox 2">
            <a:extLst>
              <a:ext uri="{FF2B5EF4-FFF2-40B4-BE49-F238E27FC236}">
                <a16:creationId xmlns:a16="http://schemas.microsoft.com/office/drawing/2014/main" id="{BFA280C6-55F7-4F4B-9530-C08C31E81B87}"/>
              </a:ext>
            </a:extLst>
          </p:cNvPr>
          <p:cNvSpPr txBox="1"/>
          <p:nvPr/>
        </p:nvSpPr>
        <p:spPr>
          <a:xfrm>
            <a:off x="1288473" y="1704109"/>
            <a:ext cx="3624134" cy="2585323"/>
          </a:xfrm>
          <a:prstGeom prst="rect">
            <a:avLst/>
          </a:prstGeom>
          <a:noFill/>
        </p:spPr>
        <p:txBody>
          <a:bodyPr wrap="none" rtlCol="0">
            <a:spAutoFit/>
          </a:bodyPr>
          <a:lstStyle/>
          <a:p>
            <a:r>
              <a:rPr lang="en-US" dirty="0">
                <a:hlinkClick r:id="rId2"/>
              </a:rPr>
              <a:t>R CRAN phylogenetics task view</a:t>
            </a:r>
            <a:endParaRPr lang="en-US" dirty="0"/>
          </a:p>
          <a:p>
            <a:endParaRPr lang="en-US" dirty="0"/>
          </a:p>
          <a:p>
            <a:r>
              <a:rPr lang="en-US" dirty="0">
                <a:hlinkClick r:id="rId3"/>
              </a:rPr>
              <a:t>Inferring phylogenies</a:t>
            </a:r>
            <a:endParaRPr lang="en-US" dirty="0"/>
          </a:p>
          <a:p>
            <a:endParaRPr lang="en-US" dirty="0"/>
          </a:p>
          <a:p>
            <a:r>
              <a:rPr lang="en-US" dirty="0"/>
              <a:t>Bodega Bay Phylogenetics Workshop</a:t>
            </a:r>
          </a:p>
          <a:p>
            <a:endParaRPr lang="en-US" dirty="0"/>
          </a:p>
          <a:p>
            <a:r>
              <a:rPr lang="en-US" dirty="0"/>
              <a:t>Me if you’ve already googled a little</a:t>
            </a:r>
          </a:p>
          <a:p>
            <a:endParaRPr lang="en-US" dirty="0"/>
          </a:p>
          <a:p>
            <a:endParaRPr lang="en-US" dirty="0"/>
          </a:p>
        </p:txBody>
      </p:sp>
    </p:spTree>
    <p:extLst>
      <p:ext uri="{BB962C8B-B14F-4D97-AF65-F5344CB8AC3E}">
        <p14:creationId xmlns:p14="http://schemas.microsoft.com/office/powerpoint/2010/main" val="84095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Problem</a:t>
            </a:r>
          </a:p>
        </p:txBody>
      </p:sp>
      <p:sp>
        <p:nvSpPr>
          <p:cNvPr id="4" name="TextBox 3">
            <a:extLst>
              <a:ext uri="{FF2B5EF4-FFF2-40B4-BE49-F238E27FC236}">
                <a16:creationId xmlns:a16="http://schemas.microsoft.com/office/drawing/2014/main" id="{418D8E9E-C679-5D4E-9518-7C029160D6D3}"/>
              </a:ext>
            </a:extLst>
          </p:cNvPr>
          <p:cNvSpPr txBox="1"/>
          <p:nvPr/>
        </p:nvSpPr>
        <p:spPr>
          <a:xfrm>
            <a:off x="976745" y="2223655"/>
            <a:ext cx="1968680" cy="369332"/>
          </a:xfrm>
          <a:prstGeom prst="rect">
            <a:avLst/>
          </a:prstGeom>
          <a:noFill/>
        </p:spPr>
        <p:txBody>
          <a:bodyPr wrap="none" rtlCol="0">
            <a:spAutoFit/>
          </a:bodyPr>
          <a:lstStyle/>
          <a:p>
            <a:r>
              <a:rPr lang="en-US" dirty="0"/>
              <a:t>An example from R</a:t>
            </a:r>
          </a:p>
        </p:txBody>
      </p:sp>
    </p:spTree>
    <p:extLst>
      <p:ext uri="{BB962C8B-B14F-4D97-AF65-F5344CB8AC3E}">
        <p14:creationId xmlns:p14="http://schemas.microsoft.com/office/powerpoint/2010/main" val="206950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TextBox 3">
            <a:extLst>
              <a:ext uri="{FF2B5EF4-FFF2-40B4-BE49-F238E27FC236}">
                <a16:creationId xmlns:a16="http://schemas.microsoft.com/office/drawing/2014/main" id="{418D8E9E-C679-5D4E-9518-7C029160D6D3}"/>
              </a:ext>
            </a:extLst>
          </p:cNvPr>
          <p:cNvSpPr txBox="1"/>
          <p:nvPr/>
        </p:nvSpPr>
        <p:spPr>
          <a:xfrm>
            <a:off x="415636" y="1433946"/>
            <a:ext cx="9909316" cy="2585323"/>
          </a:xfrm>
          <a:prstGeom prst="rect">
            <a:avLst/>
          </a:prstGeom>
          <a:noFill/>
        </p:spPr>
        <p:txBody>
          <a:bodyPr wrap="none" rtlCol="0">
            <a:spAutoFit/>
          </a:bodyPr>
          <a:lstStyle/>
          <a:p>
            <a:r>
              <a:rPr lang="en-US" dirty="0"/>
              <a:t>Calculating independent contrasts</a:t>
            </a:r>
          </a:p>
          <a:p>
            <a:r>
              <a:rPr lang="en-US" dirty="0"/>
              <a:t>	Only good for two continuous traits</a:t>
            </a:r>
          </a:p>
          <a:p>
            <a:r>
              <a:rPr lang="en-US" dirty="0"/>
              <a:t>Treating a phylogeny as a covariance matrix</a:t>
            </a:r>
          </a:p>
          <a:p>
            <a:r>
              <a:rPr lang="en-US" dirty="0"/>
              <a:t>	PGLS</a:t>
            </a:r>
          </a:p>
          <a:p>
            <a:r>
              <a:rPr lang="en-US" dirty="0"/>
              <a:t>Creating a process based model that explicitly incorporates the phylogeny into the likelihood calculation</a:t>
            </a:r>
          </a:p>
          <a:p>
            <a:r>
              <a:rPr lang="en-US" dirty="0"/>
              <a:t>	BAMM</a:t>
            </a:r>
          </a:p>
          <a:p>
            <a:r>
              <a:rPr lang="en-US" dirty="0"/>
              <a:t>	</a:t>
            </a:r>
            <a:r>
              <a:rPr lang="en-US" dirty="0" err="1"/>
              <a:t>Diversitree</a:t>
            </a:r>
            <a:endParaRPr lang="en-US" dirty="0"/>
          </a:p>
          <a:p>
            <a:r>
              <a:rPr lang="en-US" dirty="0"/>
              <a:t>Simulation using a monte </a:t>
            </a:r>
            <a:r>
              <a:rPr lang="en-US" dirty="0" err="1"/>
              <a:t>carlo</a:t>
            </a:r>
            <a:r>
              <a:rPr lang="en-US" dirty="0"/>
              <a:t> approach</a:t>
            </a:r>
          </a:p>
          <a:p>
            <a:r>
              <a:rPr lang="en-US" dirty="0"/>
              <a:t>	</a:t>
            </a:r>
          </a:p>
        </p:txBody>
      </p:sp>
    </p:spTree>
    <p:extLst>
      <p:ext uri="{BB962C8B-B14F-4D97-AF65-F5344CB8AC3E}">
        <p14:creationId xmlns:p14="http://schemas.microsoft.com/office/powerpoint/2010/main" val="267942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Contrasts</a:t>
            </a:r>
          </a:p>
        </p:txBody>
      </p:sp>
      <p:pic>
        <p:nvPicPr>
          <p:cNvPr id="3" name="Picture 2">
            <a:extLst>
              <a:ext uri="{FF2B5EF4-FFF2-40B4-BE49-F238E27FC236}">
                <a16:creationId xmlns:a16="http://schemas.microsoft.com/office/drawing/2014/main" id="{C1743CF6-D4E1-0744-A0F4-7D7F7BA65459}"/>
              </a:ext>
            </a:extLst>
          </p:cNvPr>
          <p:cNvPicPr>
            <a:picLocks noChangeAspect="1"/>
          </p:cNvPicPr>
          <p:nvPr/>
        </p:nvPicPr>
        <p:blipFill>
          <a:blip r:embed="rId2"/>
          <a:stretch>
            <a:fillRect/>
          </a:stretch>
        </p:blipFill>
        <p:spPr>
          <a:xfrm>
            <a:off x="228599" y="1226126"/>
            <a:ext cx="6899564" cy="5174673"/>
          </a:xfrm>
          <a:prstGeom prst="rect">
            <a:avLst/>
          </a:prstGeom>
        </p:spPr>
      </p:pic>
      <p:sp>
        <p:nvSpPr>
          <p:cNvPr id="5" name="TextBox 4">
            <a:extLst>
              <a:ext uri="{FF2B5EF4-FFF2-40B4-BE49-F238E27FC236}">
                <a16:creationId xmlns:a16="http://schemas.microsoft.com/office/drawing/2014/main" id="{B532B2B7-A91E-3044-8BEA-A2A48462521E}"/>
              </a:ext>
            </a:extLst>
          </p:cNvPr>
          <p:cNvSpPr txBox="1"/>
          <p:nvPr/>
        </p:nvSpPr>
        <p:spPr>
          <a:xfrm>
            <a:off x="8291945" y="1226126"/>
            <a:ext cx="2550698" cy="954107"/>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library(ape)</a:t>
            </a:r>
          </a:p>
          <a:p>
            <a:r>
              <a:rPr lang="en-US" sz="2800" dirty="0">
                <a:latin typeface="Consolas" panose="020B0609020204030204" pitchFamily="49" charset="0"/>
                <a:cs typeface="Consolas" panose="020B0609020204030204" pitchFamily="49" charset="0"/>
              </a:rPr>
              <a:t>pic(tree, x)</a:t>
            </a:r>
          </a:p>
        </p:txBody>
      </p:sp>
    </p:spTree>
    <p:extLst>
      <p:ext uri="{BB962C8B-B14F-4D97-AF65-F5344CB8AC3E}">
        <p14:creationId xmlns:p14="http://schemas.microsoft.com/office/powerpoint/2010/main" val="417907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a:t>
            </a:r>
          </a:p>
        </p:txBody>
      </p:sp>
      <p:sp>
        <p:nvSpPr>
          <p:cNvPr id="6" name="TextBox 5">
            <a:extLst>
              <a:ext uri="{FF2B5EF4-FFF2-40B4-BE49-F238E27FC236}">
                <a16:creationId xmlns:a16="http://schemas.microsoft.com/office/drawing/2014/main" id="{E738D138-241A-3444-AF3D-5A2961E367C4}"/>
              </a:ext>
            </a:extLst>
          </p:cNvPr>
          <p:cNvSpPr txBox="1"/>
          <p:nvPr/>
        </p:nvSpPr>
        <p:spPr>
          <a:xfrm>
            <a:off x="665020" y="1433945"/>
            <a:ext cx="10640290" cy="3046988"/>
          </a:xfrm>
          <a:prstGeom prst="rect">
            <a:avLst/>
          </a:prstGeom>
          <a:noFill/>
        </p:spPr>
        <p:txBody>
          <a:bodyPr wrap="square" rtlCol="0">
            <a:spAutoFit/>
          </a:bodyPr>
          <a:lstStyle/>
          <a:p>
            <a:r>
              <a:rPr lang="en-US" sz="3200" dirty="0"/>
              <a:t>If our trait does not fit a Brownian motion model then we may have biased results.</a:t>
            </a:r>
          </a:p>
          <a:p>
            <a:endParaRPr lang="en-US" sz="3200" dirty="0"/>
          </a:p>
          <a:p>
            <a:r>
              <a:rPr lang="en-US" sz="3200" dirty="0"/>
              <a:t>If our branch lengths are inaccurate we will have error.</a:t>
            </a:r>
          </a:p>
          <a:p>
            <a:endParaRPr lang="en-US" sz="3200" dirty="0"/>
          </a:p>
          <a:p>
            <a:r>
              <a:rPr lang="en-US" sz="3200" dirty="0"/>
              <a:t>If we misplace taxa we will have error and reduced power.</a:t>
            </a:r>
          </a:p>
        </p:txBody>
      </p:sp>
    </p:spTree>
    <p:extLst>
      <p:ext uri="{BB962C8B-B14F-4D97-AF65-F5344CB8AC3E}">
        <p14:creationId xmlns:p14="http://schemas.microsoft.com/office/powerpoint/2010/main" val="3350907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Phylogeny as a covariance matrix</a:t>
            </a:r>
          </a:p>
        </p:txBody>
      </p:sp>
      <p:sp>
        <p:nvSpPr>
          <p:cNvPr id="3" name="TextBox 2">
            <a:extLst>
              <a:ext uri="{FF2B5EF4-FFF2-40B4-BE49-F238E27FC236}">
                <a16:creationId xmlns:a16="http://schemas.microsoft.com/office/drawing/2014/main" id="{78749B6C-E6DA-334C-A873-FB40FF17958F}"/>
              </a:ext>
            </a:extLst>
          </p:cNvPr>
          <p:cNvSpPr txBox="1"/>
          <p:nvPr/>
        </p:nvSpPr>
        <p:spPr>
          <a:xfrm>
            <a:off x="842259" y="6192849"/>
            <a:ext cx="10283008" cy="369332"/>
          </a:xfrm>
          <a:prstGeom prst="rect">
            <a:avLst/>
          </a:prstGeom>
          <a:noFill/>
        </p:spPr>
        <p:txBody>
          <a:bodyPr wrap="none" rtlCol="0">
            <a:spAutoFit/>
          </a:bodyPr>
          <a:lstStyle/>
          <a:p>
            <a:r>
              <a:rPr lang="en-US" dirty="0"/>
              <a:t>Mathematically it can be shown that phylogenetic independent contrasts are a special case of this approach</a:t>
            </a:r>
          </a:p>
        </p:txBody>
      </p:sp>
      <p:pic>
        <p:nvPicPr>
          <p:cNvPr id="15" name="Picture 14">
            <a:extLst>
              <a:ext uri="{FF2B5EF4-FFF2-40B4-BE49-F238E27FC236}">
                <a16:creationId xmlns:a16="http://schemas.microsoft.com/office/drawing/2014/main" id="{DBAA726E-B2D2-C54B-A8C1-541B854DF5C7}"/>
              </a:ext>
            </a:extLst>
          </p:cNvPr>
          <p:cNvPicPr>
            <a:picLocks noChangeAspect="1"/>
          </p:cNvPicPr>
          <p:nvPr/>
        </p:nvPicPr>
        <p:blipFill rotWithShape="1">
          <a:blip r:embed="rId2"/>
          <a:srcRect r="6909"/>
          <a:stretch/>
        </p:blipFill>
        <p:spPr>
          <a:xfrm>
            <a:off x="240681" y="2444751"/>
            <a:ext cx="2020862" cy="2212194"/>
          </a:xfrm>
          <a:prstGeom prst="rect">
            <a:avLst/>
          </a:prstGeom>
        </p:spPr>
      </p:pic>
      <p:sp>
        <p:nvSpPr>
          <p:cNvPr id="16" name="TextBox 15">
            <a:extLst>
              <a:ext uri="{FF2B5EF4-FFF2-40B4-BE49-F238E27FC236}">
                <a16:creationId xmlns:a16="http://schemas.microsoft.com/office/drawing/2014/main" id="{137093BB-CB5A-004F-A83E-B0F3CB67FDBA}"/>
              </a:ext>
            </a:extLst>
          </p:cNvPr>
          <p:cNvSpPr txBox="1"/>
          <p:nvPr/>
        </p:nvSpPr>
        <p:spPr>
          <a:xfrm>
            <a:off x="240680" y="4896787"/>
            <a:ext cx="2239716" cy="369332"/>
          </a:xfrm>
          <a:prstGeom prst="rect">
            <a:avLst/>
          </a:prstGeom>
          <a:noFill/>
        </p:spPr>
        <p:txBody>
          <a:bodyPr wrap="none" rtlCol="0">
            <a:spAutoFit/>
          </a:bodyPr>
          <a:lstStyle/>
          <a:p>
            <a:r>
              <a:rPr lang="en-US" dirty="0"/>
              <a:t>0        1          2           3</a:t>
            </a:r>
          </a:p>
        </p:txBody>
      </p:sp>
      <p:sp>
        <p:nvSpPr>
          <p:cNvPr id="17" name="TextBox 16">
            <a:extLst>
              <a:ext uri="{FF2B5EF4-FFF2-40B4-BE49-F238E27FC236}">
                <a16:creationId xmlns:a16="http://schemas.microsoft.com/office/drawing/2014/main" id="{075F4CAB-7CAB-E948-BC8C-94ADAE8DE1C3}"/>
              </a:ext>
            </a:extLst>
          </p:cNvPr>
          <p:cNvSpPr txBox="1"/>
          <p:nvPr/>
        </p:nvSpPr>
        <p:spPr>
          <a:xfrm>
            <a:off x="2201583" y="2399781"/>
            <a:ext cx="1079142" cy="2954655"/>
          </a:xfrm>
          <a:prstGeom prst="rect">
            <a:avLst/>
          </a:prstGeom>
          <a:noFill/>
        </p:spPr>
        <p:txBody>
          <a:bodyPr wrap="none" rtlCol="0">
            <a:spAutoFit/>
          </a:bodyPr>
          <a:lstStyle/>
          <a:p>
            <a:r>
              <a:rPr lang="en-US" dirty="0"/>
              <a:t>Species A</a:t>
            </a:r>
          </a:p>
          <a:p>
            <a:endParaRPr lang="en-US" sz="2800" dirty="0"/>
          </a:p>
          <a:p>
            <a:r>
              <a:rPr lang="en-US" dirty="0"/>
              <a:t>Species B</a:t>
            </a:r>
          </a:p>
          <a:p>
            <a:endParaRPr lang="en-US" dirty="0"/>
          </a:p>
          <a:p>
            <a:r>
              <a:rPr lang="en-US" dirty="0"/>
              <a:t>Species C</a:t>
            </a:r>
          </a:p>
          <a:p>
            <a:endParaRPr lang="en-US" sz="3200" dirty="0"/>
          </a:p>
          <a:p>
            <a:r>
              <a:rPr lang="en-US" dirty="0"/>
              <a:t>Species D</a:t>
            </a:r>
          </a:p>
          <a:p>
            <a:endParaRPr lang="en-US" dirty="0"/>
          </a:p>
          <a:p>
            <a:endParaRPr lang="en-US" dirty="0"/>
          </a:p>
        </p:txBody>
      </p:sp>
      <p:graphicFrame>
        <p:nvGraphicFramePr>
          <p:cNvPr id="18" name="Table 17">
            <a:extLst>
              <a:ext uri="{FF2B5EF4-FFF2-40B4-BE49-F238E27FC236}">
                <a16:creationId xmlns:a16="http://schemas.microsoft.com/office/drawing/2014/main" id="{43178418-C107-464F-994E-4E7BAC629AE7}"/>
              </a:ext>
            </a:extLst>
          </p:cNvPr>
          <p:cNvGraphicFramePr>
            <a:graphicFrameLocks noGrp="1"/>
          </p:cNvGraphicFramePr>
          <p:nvPr>
            <p:extLst>
              <p:ext uri="{D42A27DB-BD31-4B8C-83A1-F6EECF244321}">
                <p14:modId xmlns:p14="http://schemas.microsoft.com/office/powerpoint/2010/main" val="2516539645"/>
              </p:ext>
            </p:extLst>
          </p:nvPr>
        </p:nvGraphicFramePr>
        <p:xfrm>
          <a:off x="3870027" y="2180233"/>
          <a:ext cx="4613640" cy="2901220"/>
        </p:xfrm>
        <a:graphic>
          <a:graphicData uri="http://schemas.openxmlformats.org/drawingml/2006/table">
            <a:tbl>
              <a:tblPr firstRow="1" bandRow="1">
                <a:tableStyleId>{5C22544A-7EE6-4342-B048-85BDC9FD1C3A}</a:tableStyleId>
              </a:tblPr>
              <a:tblGrid>
                <a:gridCol w="922728">
                  <a:extLst>
                    <a:ext uri="{9D8B030D-6E8A-4147-A177-3AD203B41FA5}">
                      <a16:colId xmlns:a16="http://schemas.microsoft.com/office/drawing/2014/main" val="1752519673"/>
                    </a:ext>
                  </a:extLst>
                </a:gridCol>
                <a:gridCol w="922728">
                  <a:extLst>
                    <a:ext uri="{9D8B030D-6E8A-4147-A177-3AD203B41FA5}">
                      <a16:colId xmlns:a16="http://schemas.microsoft.com/office/drawing/2014/main" val="1784400476"/>
                    </a:ext>
                  </a:extLst>
                </a:gridCol>
                <a:gridCol w="922728">
                  <a:extLst>
                    <a:ext uri="{9D8B030D-6E8A-4147-A177-3AD203B41FA5}">
                      <a16:colId xmlns:a16="http://schemas.microsoft.com/office/drawing/2014/main" val="3117158221"/>
                    </a:ext>
                  </a:extLst>
                </a:gridCol>
                <a:gridCol w="922728">
                  <a:extLst>
                    <a:ext uri="{9D8B030D-6E8A-4147-A177-3AD203B41FA5}">
                      <a16:colId xmlns:a16="http://schemas.microsoft.com/office/drawing/2014/main" val="1580516481"/>
                    </a:ext>
                  </a:extLst>
                </a:gridCol>
                <a:gridCol w="922728">
                  <a:extLst>
                    <a:ext uri="{9D8B030D-6E8A-4147-A177-3AD203B41FA5}">
                      <a16:colId xmlns:a16="http://schemas.microsoft.com/office/drawing/2014/main" val="2324134911"/>
                    </a:ext>
                  </a:extLst>
                </a:gridCol>
              </a:tblGrid>
              <a:tr h="580244">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341071"/>
                  </a:ext>
                </a:extLst>
              </a:tr>
              <a:tr h="580244">
                <a:tc>
                  <a:txBody>
                    <a:bodyPr/>
                    <a:lstStyle/>
                    <a:p>
                      <a:pPr algn="ctr"/>
                      <a:r>
                        <a:rPr lang="en-US" b="1"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7201079"/>
                  </a:ext>
                </a:extLst>
              </a:tr>
              <a:tr h="580244">
                <a:tc>
                  <a:txBody>
                    <a:bodyPr/>
                    <a:lstStyle/>
                    <a:p>
                      <a:pPr algn="ctr"/>
                      <a:r>
                        <a:rPr lang="en-US" b="1"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916904"/>
                  </a:ext>
                </a:extLst>
              </a:tr>
              <a:tr h="580244">
                <a:tc>
                  <a:txBody>
                    <a:bodyPr/>
                    <a:lstStyle/>
                    <a:p>
                      <a:pPr algn="ctr"/>
                      <a:r>
                        <a:rPr lang="en-US" b="1"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5500386"/>
                  </a:ext>
                </a:extLst>
              </a:tr>
              <a:tr h="580244">
                <a:tc>
                  <a:txBody>
                    <a:bodyPr/>
                    <a:lstStyle/>
                    <a:p>
                      <a:pPr algn="ctr"/>
                      <a:r>
                        <a:rPr lang="en-US" b="1"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2879356"/>
                  </a:ext>
                </a:extLst>
              </a:tr>
            </a:tbl>
          </a:graphicData>
        </a:graphic>
      </p:graphicFrame>
    </p:spTree>
    <p:extLst>
      <p:ext uri="{BB962C8B-B14F-4D97-AF65-F5344CB8AC3E}">
        <p14:creationId xmlns:p14="http://schemas.microsoft.com/office/powerpoint/2010/main" val="19150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Phylogeny as a covariance matrix</a:t>
            </a:r>
          </a:p>
        </p:txBody>
      </p:sp>
      <p:sp>
        <p:nvSpPr>
          <p:cNvPr id="8" name="TextBox 7">
            <a:extLst>
              <a:ext uri="{FF2B5EF4-FFF2-40B4-BE49-F238E27FC236}">
                <a16:creationId xmlns:a16="http://schemas.microsoft.com/office/drawing/2014/main" id="{F39EB36B-8606-E24B-A9E9-3AC02F7ED0C1}"/>
              </a:ext>
            </a:extLst>
          </p:cNvPr>
          <p:cNvSpPr txBox="1"/>
          <p:nvPr/>
        </p:nvSpPr>
        <p:spPr>
          <a:xfrm>
            <a:off x="1156190" y="1434275"/>
            <a:ext cx="9845965" cy="2246769"/>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library(ape)</a:t>
            </a:r>
          </a:p>
          <a:p>
            <a:r>
              <a:rPr lang="en-US" sz="2800" dirty="0">
                <a:latin typeface="Consolas" panose="020B0609020204030204" pitchFamily="49" charset="0"/>
                <a:cs typeface="Consolas" panose="020B0609020204030204" pitchFamily="49" charset="0"/>
              </a:rPr>
              <a:t>Library(</a:t>
            </a:r>
            <a:r>
              <a:rPr lang="en-US" sz="2800" dirty="0" err="1">
                <a:latin typeface="Consolas" panose="020B0609020204030204" pitchFamily="49" charset="0"/>
                <a:cs typeface="Consolas" panose="020B0609020204030204" pitchFamily="49" charset="0"/>
              </a:rPr>
              <a:t>nlme</a:t>
            </a:r>
            <a:r>
              <a:rPr lang="en-US" sz="2800" dirty="0">
                <a:latin typeface="Consolas" panose="020B0609020204030204" pitchFamily="49" charset="0"/>
                <a:cs typeface="Consolas" panose="020B0609020204030204" pitchFamily="49" charset="0"/>
              </a:rPr>
              <a:t>)</a:t>
            </a:r>
          </a:p>
          <a:p>
            <a:r>
              <a:rPr lang="en-US" sz="2800" dirty="0" err="1">
                <a:latin typeface="Consolas" panose="020B0609020204030204" pitchFamily="49" charset="0"/>
                <a:cs typeface="Consolas" panose="020B0609020204030204" pitchFamily="49" charset="0"/>
              </a:rPr>
              <a:t>pglsModel</a:t>
            </a:r>
            <a:r>
              <a:rPr lang="en-US" sz="2800" dirty="0">
                <a:latin typeface="Consolas" panose="020B0609020204030204" pitchFamily="49" charset="0"/>
                <a:cs typeface="Consolas" panose="020B0609020204030204" pitchFamily="49" charset="0"/>
              </a:rPr>
              <a:t> &lt;- </a:t>
            </a:r>
            <a:r>
              <a:rPr lang="en-US" sz="2800" dirty="0" err="1">
                <a:latin typeface="Consolas" panose="020B0609020204030204" pitchFamily="49" charset="0"/>
                <a:cs typeface="Consolas" panose="020B0609020204030204" pitchFamily="49" charset="0"/>
              </a:rPr>
              <a:t>gls</a:t>
            </a:r>
            <a:r>
              <a:rPr lang="en-US" sz="2800" dirty="0">
                <a:latin typeface="Consolas" panose="020B0609020204030204" pitchFamily="49" charset="0"/>
                <a:cs typeface="Consolas" panose="020B0609020204030204" pitchFamily="49" charset="0"/>
              </a:rPr>
              <a:t>(y ~ x, </a:t>
            </a:r>
          </a:p>
          <a:p>
            <a:r>
              <a:rPr lang="en-US" sz="2800" dirty="0">
                <a:latin typeface="Consolas" panose="020B0609020204030204" pitchFamily="49" charset="0"/>
                <a:cs typeface="Consolas" panose="020B0609020204030204" pitchFamily="49" charset="0"/>
              </a:rPr>
              <a:t>                 correlation = </a:t>
            </a:r>
            <a:r>
              <a:rPr lang="en-US" sz="2800" dirty="0" err="1">
                <a:latin typeface="Consolas" panose="020B0609020204030204" pitchFamily="49" charset="0"/>
                <a:cs typeface="Consolas" panose="020B0609020204030204" pitchFamily="49" charset="0"/>
              </a:rPr>
              <a:t>corBrownian</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phy</a:t>
            </a:r>
            <a:r>
              <a:rPr lang="en-US" sz="2800" dirty="0">
                <a:latin typeface="Consolas" panose="020B0609020204030204" pitchFamily="49" charset="0"/>
                <a:cs typeface="Consolas" panose="020B0609020204030204" pitchFamily="49" charset="0"/>
              </a:rPr>
              <a:t>), </a:t>
            </a:r>
          </a:p>
          <a:p>
            <a:r>
              <a:rPr lang="en-US" sz="2800" dirty="0">
                <a:latin typeface="Consolas" panose="020B0609020204030204" pitchFamily="49" charset="0"/>
                <a:cs typeface="Consolas" panose="020B0609020204030204" pitchFamily="49" charset="0"/>
              </a:rPr>
              <a:t>                 data = data)</a:t>
            </a:r>
          </a:p>
        </p:txBody>
      </p:sp>
      <p:sp>
        <p:nvSpPr>
          <p:cNvPr id="4" name="TextBox 3">
            <a:extLst>
              <a:ext uri="{FF2B5EF4-FFF2-40B4-BE49-F238E27FC236}">
                <a16:creationId xmlns:a16="http://schemas.microsoft.com/office/drawing/2014/main" id="{5E57396F-0615-A648-B36F-652D12E172DD}"/>
              </a:ext>
            </a:extLst>
          </p:cNvPr>
          <p:cNvSpPr txBox="1"/>
          <p:nvPr/>
        </p:nvSpPr>
        <p:spPr>
          <a:xfrm>
            <a:off x="986589" y="4355431"/>
            <a:ext cx="8951495" cy="1569660"/>
          </a:xfrm>
          <a:prstGeom prst="rect">
            <a:avLst/>
          </a:prstGeom>
          <a:noFill/>
        </p:spPr>
        <p:txBody>
          <a:bodyPr wrap="square" rtlCol="0">
            <a:spAutoFit/>
          </a:bodyPr>
          <a:lstStyle/>
          <a:p>
            <a:r>
              <a:rPr lang="en-US" sz="3200" dirty="0"/>
              <a:t>This is a less restricted approach because it allows us to fit different correlation structures. Still can be difficult/impossible to deal with discrete variables.</a:t>
            </a:r>
          </a:p>
        </p:txBody>
      </p:sp>
    </p:spTree>
    <p:extLst>
      <p:ext uri="{BB962C8B-B14F-4D97-AF65-F5344CB8AC3E}">
        <p14:creationId xmlns:p14="http://schemas.microsoft.com/office/powerpoint/2010/main" val="327614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Process based model</a:t>
            </a:r>
          </a:p>
        </p:txBody>
      </p:sp>
      <p:sp>
        <p:nvSpPr>
          <p:cNvPr id="3" name="TextBox 2">
            <a:extLst>
              <a:ext uri="{FF2B5EF4-FFF2-40B4-BE49-F238E27FC236}">
                <a16:creationId xmlns:a16="http://schemas.microsoft.com/office/drawing/2014/main" id="{5BF72104-BFF1-8546-BCE9-99DC66AB7DD4}"/>
              </a:ext>
            </a:extLst>
          </p:cNvPr>
          <p:cNvSpPr txBox="1"/>
          <p:nvPr/>
        </p:nvSpPr>
        <p:spPr>
          <a:xfrm>
            <a:off x="385011" y="1395663"/>
            <a:ext cx="9240253" cy="1569660"/>
          </a:xfrm>
          <a:prstGeom prst="rect">
            <a:avLst/>
          </a:prstGeom>
          <a:noFill/>
        </p:spPr>
        <p:txBody>
          <a:bodyPr wrap="square" rtlCol="0">
            <a:spAutoFit/>
          </a:bodyPr>
          <a:lstStyle/>
          <a:p>
            <a:r>
              <a:rPr lang="en-US" sz="2400" dirty="0"/>
              <a:t>Process based models can be developed where we calculate the likelihood of our data given a model and the tip states. These models can include things like speciation, extinction, sampling bias, discrete and continuous characters.</a:t>
            </a:r>
          </a:p>
        </p:txBody>
      </p:sp>
    </p:spTree>
    <p:extLst>
      <p:ext uri="{BB962C8B-B14F-4D97-AF65-F5344CB8AC3E}">
        <p14:creationId xmlns:p14="http://schemas.microsoft.com/office/powerpoint/2010/main" val="1947283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11869</TotalTime>
  <Words>979</Words>
  <Application>Microsoft Macintosh PowerPoint</Application>
  <PresentationFormat>Widescreen</PresentationFormat>
  <Paragraphs>510</Paragraphs>
  <Slides>26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Consolas</vt:lpstr>
      <vt:lpstr>Office Theme</vt:lpstr>
      <vt:lpstr>      Species as datapoints Comparative Methods  Biology 683      Heath Blackmon</vt:lpstr>
      <vt:lpstr>The Problem</vt:lpstr>
      <vt:lpstr>The Problem</vt:lpstr>
      <vt:lpstr>Solutions</vt:lpstr>
      <vt:lpstr>Independent Contrasts</vt:lpstr>
      <vt:lpstr>Assumptions</vt:lpstr>
      <vt:lpstr>Phylogeny as a covariance matrix</vt:lpstr>
      <vt:lpstr>Phylogeny as a covariance matrix</vt:lpstr>
      <vt:lpstr>Process based model</vt:lpstr>
      <vt:lpstr>Example with chromosomes</vt:lpstr>
      <vt:lpstr>Example with chromosomes</vt:lpstr>
      <vt:lpstr>PowerPoint Presentation</vt:lpstr>
      <vt:lpstr>Effect of wing loss on rate of chromosome evolution</vt:lpstr>
      <vt:lpstr>Estimation via Monte Carlo</vt:lpstr>
      <vt:lpstr>Estimation via Monte Carlo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195</cp:revision>
  <cp:lastPrinted>2018-04-10T20:19:29Z</cp:lastPrinted>
  <dcterms:created xsi:type="dcterms:W3CDTF">2018-01-03T17:15:04Z</dcterms:created>
  <dcterms:modified xsi:type="dcterms:W3CDTF">2020-04-08T22:35:19Z</dcterms:modified>
</cp:coreProperties>
</file>